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38"/>
  </p:notesMasterIdLst>
  <p:sldIdLst>
    <p:sldId id="275" r:id="rId2"/>
    <p:sldId id="276" r:id="rId3"/>
    <p:sldId id="277" r:id="rId4"/>
    <p:sldId id="280" r:id="rId5"/>
    <p:sldId id="281" r:id="rId6"/>
    <p:sldId id="282" r:id="rId7"/>
    <p:sldId id="283" r:id="rId8"/>
    <p:sldId id="284" r:id="rId9"/>
    <p:sldId id="285" r:id="rId10"/>
    <p:sldId id="286" r:id="rId11"/>
    <p:sldId id="287" r:id="rId12"/>
    <p:sldId id="288" r:id="rId13"/>
    <p:sldId id="289" r:id="rId14"/>
    <p:sldId id="290" r:id="rId15"/>
    <p:sldId id="291" r:id="rId16"/>
    <p:sldId id="312" r:id="rId17"/>
    <p:sldId id="315" r:id="rId18"/>
    <p:sldId id="316" r:id="rId19"/>
    <p:sldId id="318" r:id="rId20"/>
    <p:sldId id="319" r:id="rId21"/>
    <p:sldId id="322" r:id="rId22"/>
    <p:sldId id="293" r:id="rId23"/>
    <p:sldId id="294" r:id="rId24"/>
    <p:sldId id="295" r:id="rId25"/>
    <p:sldId id="298" r:id="rId26"/>
    <p:sldId id="301" r:id="rId27"/>
    <p:sldId id="304" r:id="rId28"/>
    <p:sldId id="305" r:id="rId29"/>
    <p:sldId id="307" r:id="rId30"/>
    <p:sldId id="308" r:id="rId31"/>
    <p:sldId id="323" r:id="rId32"/>
    <p:sldId id="324" r:id="rId33"/>
    <p:sldId id="325" r:id="rId34"/>
    <p:sldId id="326" r:id="rId35"/>
    <p:sldId id="327" r:id="rId36"/>
    <p:sldId id="328" r:id="rId37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5" autoAdjust="0"/>
    <p:restoredTop sz="94638" autoAdjust="0"/>
  </p:normalViewPr>
  <p:slideViewPr>
    <p:cSldViewPr>
      <p:cViewPr>
        <p:scale>
          <a:sx n="80" d="100"/>
          <a:sy n="80" d="100"/>
        </p:scale>
        <p:origin x="-1086" y="3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hyperlink" Target="RADICADO%20PROYECTO%20%201500%20TAME.pdf" TargetMode="External"/><Relationship Id="rId2" Type="http://schemas.openxmlformats.org/officeDocument/2006/relationships/hyperlink" Target="CONCEPTO%20T&#201;CNICO%20REQUISITOS%20CREACION%20ESE%20DPTAL.pdf" TargetMode="External"/><Relationship Id="rId1" Type="http://schemas.openxmlformats.org/officeDocument/2006/relationships/hyperlink" Target="RADICADO%20PROYECTO%20350.000.PDF" TargetMode="External"/><Relationship Id="rId6" Type="http://schemas.openxmlformats.org/officeDocument/2006/relationships/hyperlink" Target="Reorganizaci&#243;n,%20redise&#241;o%20y%20modernizaci&#243;n%20de%20redes%20de%20las%20ESES%20(PTRRM)%20del%20Departamento%20de%20Arauca%20%20junio%202017%20(4).pdf" TargetMode="External"/><Relationship Id="rId5" Type="http://schemas.openxmlformats.org/officeDocument/2006/relationships/hyperlink" Target="SOPORTES%20TAME%20PROCESO.pdf" TargetMode="External"/><Relationship Id="rId4" Type="http://schemas.openxmlformats.org/officeDocument/2006/relationships/hyperlink" Target="CONCEPTO%20DESCENTRALIZACI&#211;N%20TAME%20MINISTERIO%20(1).pdf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648A098-C7AD-4871-A189-CC8478E1D697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2AF3ACBD-5324-4ED2-A36A-00C975FF2DFE}">
      <dgm:prSet phldrT="[Texto]"/>
      <dgm:spPr>
        <a:solidFill>
          <a:srgbClr val="00B0F0"/>
        </a:solidFill>
      </dgm:spPr>
      <dgm:t>
        <a:bodyPr/>
        <a:lstStyle/>
        <a:p>
          <a:r>
            <a:rPr lang="es-MX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REUNIÓN CON REPRESENTANTES DE LA COMUNIDAD 30 MARZO DE 2017. </a:t>
          </a:r>
          <a:endParaRPr lang="es-MX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3DFC1EE-9D9F-4BB5-B70A-42B132601A3E}" type="parTrans" cxnId="{4721A157-9356-4C33-86E7-0DAD15F0503B}">
      <dgm:prSet/>
      <dgm:spPr/>
      <dgm:t>
        <a:bodyPr/>
        <a:lstStyle/>
        <a:p>
          <a:endParaRPr lang="es-MX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BDA4BD3-5EDA-4EDA-A157-B975643F589F}" type="sibTrans" cxnId="{4721A157-9356-4C33-86E7-0DAD15F0503B}">
      <dgm:prSet/>
      <dgm:spPr/>
      <dgm:t>
        <a:bodyPr/>
        <a:lstStyle/>
        <a:p>
          <a:endParaRPr lang="es-MX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F116DC9-94EB-4243-BF1F-7AC851C32320}">
      <dgm:prSet phldrT="[Texto]"/>
      <dgm:spPr>
        <a:solidFill>
          <a:srgbClr val="00B0F0"/>
        </a:solidFill>
      </dgm:spPr>
      <dgm:t>
        <a:bodyPr/>
        <a:lstStyle/>
        <a:p>
          <a:r>
            <a:rPr lang="es-MX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REUNIÓN CON REPRESENTANTES DE LA COMUNIDAD DE TAME. DIRECTOR Y REPRESENTANTE DEL SINDICATO .  NECESIDAD PARA FORMULAR EL PROYECTO. </a:t>
          </a:r>
          <a:endParaRPr lang="es-MX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88045BF-5E9A-4DD7-B265-0AD730D1B22B}" type="parTrans" cxnId="{CA36F632-AC36-41F7-9D3A-44CF0B51034A}">
      <dgm:prSet/>
      <dgm:spPr/>
      <dgm:t>
        <a:bodyPr/>
        <a:lstStyle/>
        <a:p>
          <a:endParaRPr lang="es-MX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A1249E6-DFC9-406F-AA78-B351E5E1F431}" type="sibTrans" cxnId="{CA36F632-AC36-41F7-9D3A-44CF0B51034A}">
      <dgm:prSet/>
      <dgm:spPr/>
      <dgm:t>
        <a:bodyPr/>
        <a:lstStyle/>
        <a:p>
          <a:endParaRPr lang="es-MX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367AEA0-B9D0-47B6-AF6A-BB3F866AFCD4}">
      <dgm:prSet phldrT="[Texto]"/>
      <dgm:spPr>
        <a:solidFill>
          <a:srgbClr val="00B0F0"/>
        </a:solidFill>
      </dgm:spPr>
      <dgm:t>
        <a:bodyPr/>
        <a:lstStyle/>
        <a:p>
          <a:r>
            <a:rPr lang="es-MX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REUNIONES CON REPRESENTANTES DEL COMITÉ DE SEGUIMIENTO INFORMAR SOBRE EL ESTADO DEL PROCESO. </a:t>
          </a:r>
          <a:endParaRPr lang="es-MX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7D9D4ED-436F-4E9E-8386-D0E2B3B7F20E}" type="parTrans" cxnId="{6A57FE6C-075A-49B5-ADAE-EFFDA5234B5A}">
      <dgm:prSet/>
      <dgm:spPr/>
      <dgm:t>
        <a:bodyPr/>
        <a:lstStyle/>
        <a:p>
          <a:endParaRPr lang="es-MX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0D84407-A342-4E2E-A115-B3D54EACC8FC}" type="sibTrans" cxnId="{6A57FE6C-075A-49B5-ADAE-EFFDA5234B5A}">
      <dgm:prSet/>
      <dgm:spPr/>
      <dgm:t>
        <a:bodyPr/>
        <a:lstStyle/>
        <a:p>
          <a:endParaRPr lang="es-MX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07DA7CD-8D81-46BE-9896-095DF222903D}" type="pres">
      <dgm:prSet presAssocID="{3648A098-C7AD-4871-A189-CC8478E1D697}" presName="CompostProcess" presStyleCnt="0">
        <dgm:presLayoutVars>
          <dgm:dir/>
          <dgm:resizeHandles val="exact"/>
        </dgm:presLayoutVars>
      </dgm:prSet>
      <dgm:spPr/>
    </dgm:pt>
    <dgm:pt modelId="{7DDCBC22-B364-47C7-BC7A-C6AD3BAD3E52}" type="pres">
      <dgm:prSet presAssocID="{3648A098-C7AD-4871-A189-CC8478E1D697}" presName="arrow" presStyleLbl="bgShp" presStyleIdx="0" presStyleCnt="1" custLinFactNeighborX="-1184" custLinFactNeighborY="2273"/>
      <dgm:spPr>
        <a:solidFill>
          <a:srgbClr val="00B0F0"/>
        </a:solidFill>
      </dgm:spPr>
    </dgm:pt>
    <dgm:pt modelId="{CA407C91-4FB4-4FD7-821E-0A3467CECC8E}" type="pres">
      <dgm:prSet presAssocID="{3648A098-C7AD-4871-A189-CC8478E1D697}" presName="linearProcess" presStyleCnt="0"/>
      <dgm:spPr/>
    </dgm:pt>
    <dgm:pt modelId="{90597916-79B7-4300-B719-962FC17655EF}" type="pres">
      <dgm:prSet presAssocID="{2AF3ACBD-5324-4ED2-A36A-00C975FF2DFE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EEBAAC9-9449-4A7D-92F5-CBF003B2C2F2}" type="pres">
      <dgm:prSet presAssocID="{4BDA4BD3-5EDA-4EDA-A157-B975643F589F}" presName="sibTrans" presStyleCnt="0"/>
      <dgm:spPr/>
    </dgm:pt>
    <dgm:pt modelId="{5735C5BC-A210-4E40-9AFA-A92229820735}" type="pres">
      <dgm:prSet presAssocID="{3F116DC9-94EB-4243-BF1F-7AC851C32320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EDF7DD2-2475-4CF3-A49D-88CAC1A0491E}" type="pres">
      <dgm:prSet presAssocID="{7A1249E6-DFC9-406F-AA78-B351E5E1F431}" presName="sibTrans" presStyleCnt="0"/>
      <dgm:spPr/>
    </dgm:pt>
    <dgm:pt modelId="{125597F5-3488-4948-83E8-DED3D5C13FD2}" type="pres">
      <dgm:prSet presAssocID="{6367AEA0-B9D0-47B6-AF6A-BB3F866AFCD4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6A57FE6C-075A-49B5-ADAE-EFFDA5234B5A}" srcId="{3648A098-C7AD-4871-A189-CC8478E1D697}" destId="{6367AEA0-B9D0-47B6-AF6A-BB3F866AFCD4}" srcOrd="2" destOrd="0" parTransId="{67D9D4ED-436F-4E9E-8386-D0E2B3B7F20E}" sibTransId="{40D84407-A342-4E2E-A115-B3D54EACC8FC}"/>
    <dgm:cxn modelId="{CA36F632-AC36-41F7-9D3A-44CF0B51034A}" srcId="{3648A098-C7AD-4871-A189-CC8478E1D697}" destId="{3F116DC9-94EB-4243-BF1F-7AC851C32320}" srcOrd="1" destOrd="0" parTransId="{088045BF-5E9A-4DD7-B265-0AD730D1B22B}" sibTransId="{7A1249E6-DFC9-406F-AA78-B351E5E1F431}"/>
    <dgm:cxn modelId="{8745FB00-A07D-4C28-90A1-392E21312E93}" type="presOf" srcId="{3F116DC9-94EB-4243-BF1F-7AC851C32320}" destId="{5735C5BC-A210-4E40-9AFA-A92229820735}" srcOrd="0" destOrd="0" presId="urn:microsoft.com/office/officeart/2005/8/layout/hProcess9"/>
    <dgm:cxn modelId="{3819249F-A9FD-4A4F-B214-7E5140C4BCA0}" type="presOf" srcId="{6367AEA0-B9D0-47B6-AF6A-BB3F866AFCD4}" destId="{125597F5-3488-4948-83E8-DED3D5C13FD2}" srcOrd="0" destOrd="0" presId="urn:microsoft.com/office/officeart/2005/8/layout/hProcess9"/>
    <dgm:cxn modelId="{7510F33A-C7B0-414C-8485-1FE29775EEAC}" type="presOf" srcId="{2AF3ACBD-5324-4ED2-A36A-00C975FF2DFE}" destId="{90597916-79B7-4300-B719-962FC17655EF}" srcOrd="0" destOrd="0" presId="urn:microsoft.com/office/officeart/2005/8/layout/hProcess9"/>
    <dgm:cxn modelId="{4721A157-9356-4C33-86E7-0DAD15F0503B}" srcId="{3648A098-C7AD-4871-A189-CC8478E1D697}" destId="{2AF3ACBD-5324-4ED2-A36A-00C975FF2DFE}" srcOrd="0" destOrd="0" parTransId="{B3DFC1EE-9D9F-4BB5-B70A-42B132601A3E}" sibTransId="{4BDA4BD3-5EDA-4EDA-A157-B975643F589F}"/>
    <dgm:cxn modelId="{6C6AE74D-8D91-4110-BDE2-2258A847DF98}" type="presOf" srcId="{3648A098-C7AD-4871-A189-CC8478E1D697}" destId="{207DA7CD-8D81-46BE-9896-095DF222903D}" srcOrd="0" destOrd="0" presId="urn:microsoft.com/office/officeart/2005/8/layout/hProcess9"/>
    <dgm:cxn modelId="{A8E20714-8912-42C0-B226-455379E9664D}" type="presParOf" srcId="{207DA7CD-8D81-46BE-9896-095DF222903D}" destId="{7DDCBC22-B364-47C7-BC7A-C6AD3BAD3E52}" srcOrd="0" destOrd="0" presId="urn:microsoft.com/office/officeart/2005/8/layout/hProcess9"/>
    <dgm:cxn modelId="{CA3A510C-E0FF-4280-B554-C60C541D9AC7}" type="presParOf" srcId="{207DA7CD-8D81-46BE-9896-095DF222903D}" destId="{CA407C91-4FB4-4FD7-821E-0A3467CECC8E}" srcOrd="1" destOrd="0" presId="urn:microsoft.com/office/officeart/2005/8/layout/hProcess9"/>
    <dgm:cxn modelId="{5B7F46DB-D49B-4212-A111-604338ADEAE5}" type="presParOf" srcId="{CA407C91-4FB4-4FD7-821E-0A3467CECC8E}" destId="{90597916-79B7-4300-B719-962FC17655EF}" srcOrd="0" destOrd="0" presId="urn:microsoft.com/office/officeart/2005/8/layout/hProcess9"/>
    <dgm:cxn modelId="{5C383845-4132-414C-8C23-B0FA5CB27C8A}" type="presParOf" srcId="{CA407C91-4FB4-4FD7-821E-0A3467CECC8E}" destId="{AEEBAAC9-9449-4A7D-92F5-CBF003B2C2F2}" srcOrd="1" destOrd="0" presId="urn:microsoft.com/office/officeart/2005/8/layout/hProcess9"/>
    <dgm:cxn modelId="{925E450B-A83C-48FA-B2ED-92EDFD4C07CB}" type="presParOf" srcId="{CA407C91-4FB4-4FD7-821E-0A3467CECC8E}" destId="{5735C5BC-A210-4E40-9AFA-A92229820735}" srcOrd="2" destOrd="0" presId="urn:microsoft.com/office/officeart/2005/8/layout/hProcess9"/>
    <dgm:cxn modelId="{7F7F2CA8-7D9F-410B-B91F-AAAA238E2537}" type="presParOf" srcId="{CA407C91-4FB4-4FD7-821E-0A3467CECC8E}" destId="{FEDF7DD2-2475-4CF3-A49D-88CAC1A0491E}" srcOrd="3" destOrd="0" presId="urn:microsoft.com/office/officeart/2005/8/layout/hProcess9"/>
    <dgm:cxn modelId="{D22C65E4-844A-4E4D-BB71-4C3B526F0D77}" type="presParOf" srcId="{CA407C91-4FB4-4FD7-821E-0A3467CECC8E}" destId="{125597F5-3488-4948-83E8-DED3D5C13FD2}" srcOrd="4" destOrd="0" presId="urn:microsoft.com/office/officeart/2005/8/layout/hProcess9"/>
  </dgm:cxnLst>
  <dgm:bg>
    <a:noFill/>
  </dgm:bg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ED5AB58-E249-452A-B6AB-2DAD3D66BCF1}" type="doc">
      <dgm:prSet loTypeId="urn:microsoft.com/office/officeart/2005/8/layout/radial1" loCatId="cycle" qsTypeId="urn:microsoft.com/office/officeart/2005/8/quickstyle/3d1" qsCatId="3D" csTypeId="urn:microsoft.com/office/officeart/2005/8/colors/accent1_1" csCatId="accent1" phldr="1"/>
      <dgm:spPr/>
      <dgm:t>
        <a:bodyPr/>
        <a:lstStyle/>
        <a:p>
          <a:endParaRPr lang="es-CO"/>
        </a:p>
      </dgm:t>
    </dgm:pt>
    <dgm:pt modelId="{D2A85B9C-E185-4CAC-8DFB-FF4BFF7A8AF1}">
      <dgm:prSet phldrT="[Texto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>
        <a:gradFill flip="none" rotWithShape="0">
          <a:gsLst>
            <a:gs pos="0">
              <a:srgbClr val="00B0F0">
                <a:tint val="66000"/>
                <a:satMod val="160000"/>
              </a:srgbClr>
            </a:gs>
            <a:gs pos="50000">
              <a:srgbClr val="00B0F0">
                <a:tint val="44500"/>
                <a:satMod val="160000"/>
              </a:srgbClr>
            </a:gs>
            <a:gs pos="100000">
              <a:srgbClr val="00B0F0">
                <a:tint val="23500"/>
                <a:satMod val="160000"/>
              </a:srgbClr>
            </a:gs>
          </a:gsLst>
          <a:path path="circle">
            <a:fillToRect l="50000" t="50000" r="50000" b="50000"/>
          </a:path>
          <a:tileRect/>
        </a:gradFill>
      </dgm:spPr>
      <dgm:t>
        <a:bodyPr/>
        <a:lstStyle/>
        <a:p>
          <a:r>
            <a:rPr lang="es-CO" sz="1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4.</a:t>
          </a:r>
        </a:p>
        <a:p>
          <a:r>
            <a:rPr lang="es-CO" sz="1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RADICADO PROYECTO ESTUDIOS TÉCNICOS </a:t>
          </a:r>
        </a:p>
        <a:p>
          <a:r>
            <a:rPr lang="es-CO" sz="1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350 MILLONES</a:t>
          </a:r>
          <a:endParaRPr lang="es-CO" sz="12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file"/>
          </dgm14:cNvPr>
        </a:ext>
      </dgm:extLst>
    </dgm:pt>
    <dgm:pt modelId="{890E1549-EE55-4C71-830C-F08A11FC4798}" type="parTrans" cxnId="{FF8DF8BF-6D4E-4450-9EA1-2594D8772EDF}">
      <dgm:prSet/>
      <dgm:spPr/>
      <dgm:t>
        <a:bodyPr/>
        <a:lstStyle/>
        <a:p>
          <a:endParaRPr lang="es-CO"/>
        </a:p>
      </dgm:t>
    </dgm:pt>
    <dgm:pt modelId="{EC865809-C7A0-4887-8B1B-E23D88A471BC}" type="sibTrans" cxnId="{FF8DF8BF-6D4E-4450-9EA1-2594D8772EDF}">
      <dgm:prSet/>
      <dgm:spPr/>
      <dgm:t>
        <a:bodyPr/>
        <a:lstStyle/>
        <a:p>
          <a:endParaRPr lang="es-CO"/>
        </a:p>
      </dgm:t>
    </dgm:pt>
    <dgm:pt modelId="{A96016DE-07E2-4E24-B0D8-F941FDEAF405}">
      <dgm:prSet phldrT="[Texto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>
        <a:gradFill flip="none" rotWithShape="0">
          <a:gsLst>
            <a:gs pos="0">
              <a:srgbClr val="00B0F0">
                <a:tint val="66000"/>
                <a:satMod val="160000"/>
              </a:srgbClr>
            </a:gs>
            <a:gs pos="50000">
              <a:srgbClr val="00B0F0">
                <a:tint val="44500"/>
                <a:satMod val="160000"/>
              </a:srgbClr>
            </a:gs>
            <a:gs pos="100000">
              <a:srgbClr val="00B0F0">
                <a:tint val="23500"/>
                <a:satMod val="160000"/>
              </a:srgbClr>
            </a:gs>
          </a:gsLst>
          <a:path path="circle">
            <a:fillToRect l="50000" t="50000" r="50000" b="50000"/>
          </a:path>
          <a:tileRect/>
        </a:gradFill>
      </dgm:spPr>
      <dgm:t>
        <a:bodyPr/>
        <a:lstStyle/>
        <a:p>
          <a:r>
            <a:rPr lang="es-CO" sz="1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2.</a:t>
          </a:r>
        </a:p>
        <a:p>
          <a:r>
            <a:rPr lang="es-CO" sz="1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CONCEPTO TÉCNICO REQUISITOS</a:t>
          </a:r>
          <a:endParaRPr lang="es-CO" sz="12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2" action="ppaction://hlinkfile"/>
          </dgm14:cNvPr>
        </a:ext>
      </dgm:extLst>
    </dgm:pt>
    <dgm:pt modelId="{DB5442E9-BAC8-4D0A-9FBE-6A161B3E101F}">
      <dgm:prSet phldrT="[Texto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>
        <a:gradFill flip="none" rotWithShape="0">
          <a:gsLst>
            <a:gs pos="0">
              <a:srgbClr val="00B0F0">
                <a:tint val="66000"/>
                <a:satMod val="160000"/>
              </a:srgbClr>
            </a:gs>
            <a:gs pos="50000">
              <a:srgbClr val="00B0F0">
                <a:tint val="44500"/>
                <a:satMod val="160000"/>
              </a:srgbClr>
            </a:gs>
            <a:gs pos="100000">
              <a:srgbClr val="00B0F0">
                <a:tint val="23500"/>
                <a:satMod val="160000"/>
              </a:srgbClr>
            </a:gs>
          </a:gsLst>
          <a:path path="circle">
            <a:fillToRect l="50000" t="50000" r="50000" b="50000"/>
          </a:path>
          <a:tileRect/>
        </a:gradFill>
      </dgm:spPr>
      <dgm:t>
        <a:bodyPr/>
        <a:lstStyle/>
        <a:p>
          <a:r>
            <a:rPr lang="es-CO" sz="1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3.</a:t>
          </a:r>
        </a:p>
        <a:p>
          <a:r>
            <a:rPr lang="es-CO" sz="1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RADICADO PROYECTO FORTALECIMIENTO RED  PRESTADORA  $1.500 MILLONES </a:t>
          </a:r>
          <a:endParaRPr lang="es-CO" sz="12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3" action="ppaction://hlinkfile"/>
          </dgm14:cNvPr>
        </a:ext>
      </dgm:extLst>
    </dgm:pt>
    <dgm:pt modelId="{E393E3A0-7C4F-48BA-988F-95DA315E2DF9}">
      <dgm:prSet phldrT="[Texto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>
        <a:gradFill flip="none" rotWithShape="0">
          <a:gsLst>
            <a:gs pos="0">
              <a:srgbClr val="00B0F0">
                <a:tint val="66000"/>
                <a:satMod val="160000"/>
              </a:srgbClr>
            </a:gs>
            <a:gs pos="50000">
              <a:srgbClr val="00B0F0">
                <a:tint val="44500"/>
                <a:satMod val="160000"/>
              </a:srgbClr>
            </a:gs>
            <a:gs pos="100000">
              <a:srgbClr val="00B0F0">
                <a:tint val="23500"/>
                <a:satMod val="160000"/>
              </a:srgbClr>
            </a:gs>
          </a:gsLst>
          <a:path path="circle">
            <a:fillToRect l="50000" t="50000" r="50000" b="50000"/>
          </a:path>
          <a:tileRect/>
        </a:gradFill>
      </dgm:spPr>
      <dgm:t>
        <a:bodyPr/>
        <a:lstStyle/>
        <a:p>
          <a:r>
            <a:rPr lang="es-CO" sz="1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PROCESO</a:t>
          </a:r>
        </a:p>
        <a:p>
          <a:r>
            <a:rPr lang="es-CO" sz="1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DESCENTRALIZACIÓN</a:t>
          </a:r>
        </a:p>
        <a:p>
          <a:r>
            <a:rPr lang="es-CO" sz="1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TAME</a:t>
          </a:r>
        </a:p>
      </dgm:t>
    </dgm:pt>
    <dgm:pt modelId="{23B76E6C-8816-459E-98F9-B5477613AA7C}" type="sibTrans" cxnId="{FAA071BF-FEA4-4444-9407-15D97791C7B1}">
      <dgm:prSet/>
      <dgm:spPr/>
      <dgm:t>
        <a:bodyPr/>
        <a:lstStyle/>
        <a:p>
          <a:endParaRPr lang="es-CO"/>
        </a:p>
      </dgm:t>
    </dgm:pt>
    <dgm:pt modelId="{965DE5B1-7693-41D9-A9D7-702A8DC05D93}" type="parTrans" cxnId="{FAA071BF-FEA4-4444-9407-15D97791C7B1}">
      <dgm:prSet/>
      <dgm:spPr/>
      <dgm:t>
        <a:bodyPr/>
        <a:lstStyle/>
        <a:p>
          <a:endParaRPr lang="es-CO"/>
        </a:p>
      </dgm:t>
    </dgm:pt>
    <dgm:pt modelId="{6778AED9-6F7E-4838-A852-514CB7864DB9}" type="sibTrans" cxnId="{2BF72937-0AA0-4EA4-912C-56C467BE0F05}">
      <dgm:prSet/>
      <dgm:spPr/>
      <dgm:t>
        <a:bodyPr/>
        <a:lstStyle/>
        <a:p>
          <a:endParaRPr lang="es-CO"/>
        </a:p>
      </dgm:t>
    </dgm:pt>
    <dgm:pt modelId="{AC43C5AA-7473-4FFC-905B-F69161453229}" type="parTrans" cxnId="{2BF72937-0AA0-4EA4-912C-56C467BE0F05}">
      <dgm:prSet/>
      <dgm:spPr/>
      <dgm:t>
        <a:bodyPr/>
        <a:lstStyle/>
        <a:p>
          <a:endParaRPr lang="es-CO"/>
        </a:p>
      </dgm:t>
    </dgm:pt>
    <dgm:pt modelId="{DF57BFA8-6307-4C39-873A-DB30EC547FBE}" type="sibTrans" cxnId="{DB28BB6E-EAE7-41DA-B2C6-2FF181407C65}">
      <dgm:prSet/>
      <dgm:spPr/>
      <dgm:t>
        <a:bodyPr/>
        <a:lstStyle/>
        <a:p>
          <a:endParaRPr lang="es-CO"/>
        </a:p>
      </dgm:t>
    </dgm:pt>
    <dgm:pt modelId="{2D59A833-5EDB-440D-B10F-CEA695D19E44}" type="parTrans" cxnId="{DB28BB6E-EAE7-41DA-B2C6-2FF181407C65}">
      <dgm:prSet/>
      <dgm:spPr/>
      <dgm:t>
        <a:bodyPr/>
        <a:lstStyle/>
        <a:p>
          <a:endParaRPr lang="es-CO"/>
        </a:p>
      </dgm:t>
    </dgm:pt>
    <dgm:pt modelId="{36134585-BEEA-4BE4-865F-5874771FAC51}">
      <dgm:prSet phldrT="[Texto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>
        <a:gradFill flip="none" rotWithShape="0">
          <a:gsLst>
            <a:gs pos="0">
              <a:srgbClr val="00B0F0">
                <a:tint val="66000"/>
                <a:satMod val="160000"/>
              </a:srgbClr>
            </a:gs>
            <a:gs pos="50000">
              <a:srgbClr val="00B0F0">
                <a:tint val="44500"/>
                <a:satMod val="160000"/>
              </a:srgbClr>
            </a:gs>
            <a:gs pos="100000">
              <a:srgbClr val="00B0F0">
                <a:tint val="23500"/>
                <a:satMod val="160000"/>
              </a:srgbClr>
            </a:gs>
          </a:gsLst>
          <a:path path="circle">
            <a:fillToRect l="50000" t="50000" r="50000" b="50000"/>
          </a:path>
          <a:tileRect/>
        </a:gradFill>
      </dgm:spPr>
      <dgm:t>
        <a:bodyPr/>
        <a:lstStyle/>
        <a:p>
          <a:r>
            <a:rPr lang="es-CO" sz="1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1. CONCEPTO TÉCNICO MINSALUD</a:t>
          </a:r>
          <a:endParaRPr lang="es-CO" sz="12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4" action="ppaction://hlinkfile"/>
          </dgm14:cNvPr>
        </a:ext>
      </dgm:extLst>
    </dgm:pt>
    <dgm:pt modelId="{9DEB021A-C622-4213-967E-7600FCEFA0F6}" type="sibTrans" cxnId="{054221A5-C36C-40B1-B38C-EFFFD176E789}">
      <dgm:prSet/>
      <dgm:spPr/>
      <dgm:t>
        <a:bodyPr/>
        <a:lstStyle/>
        <a:p>
          <a:endParaRPr lang="es-CO"/>
        </a:p>
      </dgm:t>
    </dgm:pt>
    <dgm:pt modelId="{99D9B9BA-0508-45EA-8163-877CE175D4E4}" type="parTrans" cxnId="{054221A5-C36C-40B1-B38C-EFFFD176E789}">
      <dgm:prSet/>
      <dgm:spPr/>
      <dgm:t>
        <a:bodyPr/>
        <a:lstStyle/>
        <a:p>
          <a:endParaRPr lang="es-CO"/>
        </a:p>
      </dgm:t>
    </dgm:pt>
    <dgm:pt modelId="{FA713DB0-D6B5-4A62-8188-C3A62F02CA68}">
      <dgm:prSet phldrT="[Texto]" custScaleX="146700" custScaleY="142472" custRadScaleRad="154021" custRadScaleInc="-896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>
        <a:solidFill>
          <a:srgbClr val="00B0F0"/>
        </a:solidFill>
      </dgm:spPr>
      <dgm:t>
        <a:bodyPr/>
        <a:lstStyle/>
        <a:p>
          <a:endParaRPr lang="es-MX"/>
        </a:p>
      </dgm:t>
    </dgm:pt>
    <dgm:pt modelId="{E260C058-5BC5-40CE-BF5C-518351AC4AE7}" type="parTrans" cxnId="{002083FB-ED90-448F-9BE3-72723C5A75B2}">
      <dgm:prSet/>
      <dgm:spPr/>
      <dgm:t>
        <a:bodyPr/>
        <a:lstStyle/>
        <a:p>
          <a:endParaRPr lang="es-MX"/>
        </a:p>
      </dgm:t>
    </dgm:pt>
    <dgm:pt modelId="{3AE45B3B-00ED-451E-BE0E-6C3E7DDFDF4E}" type="sibTrans" cxnId="{002083FB-ED90-448F-9BE3-72723C5A75B2}">
      <dgm:prSet/>
      <dgm:spPr/>
      <dgm:t>
        <a:bodyPr/>
        <a:lstStyle/>
        <a:p>
          <a:endParaRPr lang="es-MX"/>
        </a:p>
      </dgm:t>
    </dgm:pt>
    <dgm:pt modelId="{0DD85262-98BA-4C57-A26A-595A45AAEDCD}">
      <dgm:prSet phldrT="[Texto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>
        <a:gradFill flip="none" rotWithShape="0">
          <a:gsLst>
            <a:gs pos="0">
              <a:srgbClr val="00B0F0">
                <a:tint val="66000"/>
                <a:satMod val="160000"/>
              </a:srgbClr>
            </a:gs>
            <a:gs pos="50000">
              <a:srgbClr val="00B0F0">
                <a:tint val="44500"/>
                <a:satMod val="160000"/>
              </a:srgbClr>
            </a:gs>
            <a:gs pos="100000">
              <a:srgbClr val="00B0F0">
                <a:tint val="23500"/>
                <a:satMod val="160000"/>
              </a:srgbClr>
            </a:gs>
          </a:gsLst>
          <a:path path="circle">
            <a:fillToRect l="50000" t="50000" r="50000" b="50000"/>
          </a:path>
          <a:tileRect/>
        </a:gradFill>
      </dgm:spPr>
      <dgm:t>
        <a:bodyPr/>
        <a:lstStyle/>
        <a:p>
          <a:r>
            <a:rPr lang="es-CO" sz="1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6.</a:t>
          </a:r>
        </a:p>
        <a:p>
          <a:r>
            <a:rPr lang="es-CO" sz="1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APERTURA PROCESO CONTRACTRACTUAL  ESTUDIOS TÉCNICOS.  </a:t>
          </a:r>
          <a:endParaRPr lang="es-CO" sz="12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5" action="ppaction://hlinkfile"/>
          </dgm14:cNvPr>
        </a:ext>
      </dgm:extLst>
    </dgm:pt>
    <dgm:pt modelId="{6F61BCB3-BA79-4D38-951E-BE6340FC5B34}" type="parTrans" cxnId="{8118844A-B85C-4127-8FC9-76875AEFC39E}">
      <dgm:prSet/>
      <dgm:spPr/>
      <dgm:t>
        <a:bodyPr/>
        <a:lstStyle/>
        <a:p>
          <a:endParaRPr lang="es-MX"/>
        </a:p>
      </dgm:t>
    </dgm:pt>
    <dgm:pt modelId="{60EADDDA-E38F-4325-ABE5-E01296C74C38}" type="sibTrans" cxnId="{8118844A-B85C-4127-8FC9-76875AEFC39E}">
      <dgm:prSet/>
      <dgm:spPr/>
      <dgm:t>
        <a:bodyPr/>
        <a:lstStyle/>
        <a:p>
          <a:endParaRPr lang="es-MX"/>
        </a:p>
      </dgm:t>
    </dgm:pt>
    <dgm:pt modelId="{F74C39A9-5F44-4155-8988-23D523C97867}">
      <dgm:prSet phldrT="[Texto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>
        <a:gradFill flip="none" rotWithShape="0">
          <a:gsLst>
            <a:gs pos="0">
              <a:srgbClr val="00B0F0">
                <a:tint val="66000"/>
                <a:satMod val="160000"/>
              </a:srgbClr>
            </a:gs>
            <a:gs pos="50000">
              <a:srgbClr val="00B0F0">
                <a:tint val="44500"/>
                <a:satMod val="160000"/>
              </a:srgbClr>
            </a:gs>
            <a:gs pos="100000">
              <a:srgbClr val="00B0F0">
                <a:tint val="23500"/>
                <a:satMod val="160000"/>
              </a:srgbClr>
            </a:gs>
          </a:gsLst>
          <a:path path="circle">
            <a:fillToRect l="50000" t="50000" r="50000" b="50000"/>
          </a:path>
          <a:tileRect/>
        </a:gradFill>
      </dgm:spPr>
      <dgm:t>
        <a:bodyPr/>
        <a:lstStyle/>
        <a:p>
          <a:r>
            <a:rPr lang="es-CO" sz="1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5.</a:t>
          </a:r>
        </a:p>
        <a:p>
          <a:r>
            <a:rPr lang="es-CO" sz="1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PROPUESTA </a:t>
          </a:r>
          <a:r>
            <a:rPr lang="es-CO" sz="1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PTRRM</a:t>
          </a:r>
        </a:p>
        <a:p>
          <a:r>
            <a:rPr lang="es-CO" sz="1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PAG 158.</a:t>
          </a:r>
          <a:endParaRPr lang="es-CO" sz="12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6" action="ppaction://hlinkfile"/>
          </dgm14:cNvPr>
        </a:ext>
      </dgm:extLst>
    </dgm:pt>
    <dgm:pt modelId="{A7871B5D-B2ED-4EA3-9A5B-391DA3D1358E}" type="parTrans" cxnId="{AA5B960C-DFE3-4326-8ECB-227F7DD66849}">
      <dgm:prSet/>
      <dgm:spPr/>
      <dgm:t>
        <a:bodyPr/>
        <a:lstStyle/>
        <a:p>
          <a:endParaRPr lang="es-MX"/>
        </a:p>
      </dgm:t>
    </dgm:pt>
    <dgm:pt modelId="{F1D12797-35E6-4726-971E-01DF21253C95}" type="sibTrans" cxnId="{AA5B960C-DFE3-4326-8ECB-227F7DD66849}">
      <dgm:prSet/>
      <dgm:spPr/>
      <dgm:t>
        <a:bodyPr/>
        <a:lstStyle/>
        <a:p>
          <a:endParaRPr lang="es-MX"/>
        </a:p>
      </dgm:t>
    </dgm:pt>
    <dgm:pt modelId="{4A5E23E1-ECF9-4EA5-B88B-0AB21BDB74EE}" type="pres">
      <dgm:prSet presAssocID="{CED5AB58-E249-452A-B6AB-2DAD3D66BCF1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A0081013-E766-45A4-AFCB-DCDBA4AF5313}" type="pres">
      <dgm:prSet presAssocID="{E393E3A0-7C4F-48BA-988F-95DA315E2DF9}" presName="centerShape" presStyleLbl="node0" presStyleIdx="0" presStyleCnt="1" custScaleX="213254" custScaleY="94659"/>
      <dgm:spPr/>
      <dgm:t>
        <a:bodyPr/>
        <a:lstStyle/>
        <a:p>
          <a:endParaRPr lang="es-MX"/>
        </a:p>
      </dgm:t>
    </dgm:pt>
    <dgm:pt modelId="{BE31E9F8-2E35-4A4C-8C6A-EDE2DCA7BAEF}" type="pres">
      <dgm:prSet presAssocID="{99D9B9BA-0508-45EA-8163-877CE175D4E4}" presName="Name9" presStyleLbl="parChTrans1D2" presStyleIdx="0" presStyleCnt="6"/>
      <dgm:spPr/>
      <dgm:t>
        <a:bodyPr/>
        <a:lstStyle/>
        <a:p>
          <a:endParaRPr lang="es-MX"/>
        </a:p>
      </dgm:t>
    </dgm:pt>
    <dgm:pt modelId="{A3ECA39E-6E4D-4193-95A6-FDDB3EB4AEF8}" type="pres">
      <dgm:prSet presAssocID="{99D9B9BA-0508-45EA-8163-877CE175D4E4}" presName="connTx" presStyleLbl="parChTrans1D2" presStyleIdx="0" presStyleCnt="6"/>
      <dgm:spPr/>
      <dgm:t>
        <a:bodyPr/>
        <a:lstStyle/>
        <a:p>
          <a:endParaRPr lang="es-MX"/>
        </a:p>
      </dgm:t>
    </dgm:pt>
    <dgm:pt modelId="{48E39595-E258-4369-9185-5FD4C88B86C4}" type="pres">
      <dgm:prSet presAssocID="{36134585-BEEA-4BE4-865F-5874771FAC51}" presName="node" presStyleLbl="node1" presStyleIdx="0" presStyleCnt="6" custScaleX="124738" custScaleY="102820" custRadScaleRad="95295" custRadScaleInc="-242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E4B1C7C-2A51-4BCF-8FF7-EC0257EBD41F}" type="pres">
      <dgm:prSet presAssocID="{2D59A833-5EDB-440D-B10F-CEA695D19E44}" presName="Name9" presStyleLbl="parChTrans1D2" presStyleIdx="1" presStyleCnt="6"/>
      <dgm:spPr/>
      <dgm:t>
        <a:bodyPr/>
        <a:lstStyle/>
        <a:p>
          <a:endParaRPr lang="es-MX"/>
        </a:p>
      </dgm:t>
    </dgm:pt>
    <dgm:pt modelId="{800849B8-501E-4E74-BC22-6DB8783E118B}" type="pres">
      <dgm:prSet presAssocID="{2D59A833-5EDB-440D-B10F-CEA695D19E44}" presName="connTx" presStyleLbl="parChTrans1D2" presStyleIdx="1" presStyleCnt="6"/>
      <dgm:spPr/>
      <dgm:t>
        <a:bodyPr/>
        <a:lstStyle/>
        <a:p>
          <a:endParaRPr lang="es-MX"/>
        </a:p>
      </dgm:t>
    </dgm:pt>
    <dgm:pt modelId="{8C899C3D-E8BB-4000-A534-EC7E68CF56DB}" type="pres">
      <dgm:prSet presAssocID="{DB5442E9-BAC8-4D0A-9FBE-6A161B3E101F}" presName="node" presStyleLbl="node1" presStyleIdx="1" presStyleCnt="6" custScaleX="140037" custScaleY="126240" custRadScaleRad="154021" custRadScaleInc="-89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ECE5463-5984-4682-8227-CA5277F4A4D8}" type="pres">
      <dgm:prSet presAssocID="{6F61BCB3-BA79-4D38-951E-BE6340FC5B34}" presName="Name9" presStyleLbl="parChTrans1D2" presStyleIdx="2" presStyleCnt="6"/>
      <dgm:spPr/>
      <dgm:t>
        <a:bodyPr/>
        <a:lstStyle/>
        <a:p>
          <a:endParaRPr lang="es-MX"/>
        </a:p>
      </dgm:t>
    </dgm:pt>
    <dgm:pt modelId="{400898CF-121B-4FD8-A299-3237E3D0D060}" type="pres">
      <dgm:prSet presAssocID="{6F61BCB3-BA79-4D38-951E-BE6340FC5B34}" presName="connTx" presStyleLbl="parChTrans1D2" presStyleIdx="2" presStyleCnt="6"/>
      <dgm:spPr/>
      <dgm:t>
        <a:bodyPr/>
        <a:lstStyle/>
        <a:p>
          <a:endParaRPr lang="es-MX"/>
        </a:p>
      </dgm:t>
    </dgm:pt>
    <dgm:pt modelId="{17280C01-108F-4D65-9071-FBD6527A2A79}" type="pres">
      <dgm:prSet presAssocID="{0DD85262-98BA-4C57-A26A-595A45AAEDCD}" presName="node" presStyleLbl="node1" presStyleIdx="2" presStyleCnt="6" custScaleX="149640" custScaleY="121805" custRadScaleRad="168003" custRadScaleInc="-705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8413A70-D79F-4318-A00B-BB4DFD735E12}" type="pres">
      <dgm:prSet presAssocID="{A7871B5D-B2ED-4EA3-9A5B-391DA3D1358E}" presName="Name9" presStyleLbl="parChTrans1D2" presStyleIdx="3" presStyleCnt="6"/>
      <dgm:spPr/>
      <dgm:t>
        <a:bodyPr/>
        <a:lstStyle/>
        <a:p>
          <a:endParaRPr lang="es-MX"/>
        </a:p>
      </dgm:t>
    </dgm:pt>
    <dgm:pt modelId="{2506AFF7-018C-42A0-B4E9-E6D0A5A0A300}" type="pres">
      <dgm:prSet presAssocID="{A7871B5D-B2ED-4EA3-9A5B-391DA3D1358E}" presName="connTx" presStyleLbl="parChTrans1D2" presStyleIdx="3" presStyleCnt="6"/>
      <dgm:spPr/>
      <dgm:t>
        <a:bodyPr/>
        <a:lstStyle/>
        <a:p>
          <a:endParaRPr lang="es-MX"/>
        </a:p>
      </dgm:t>
    </dgm:pt>
    <dgm:pt modelId="{ECB0C3B9-481A-4410-811F-FDC06B17EF33}" type="pres">
      <dgm:prSet presAssocID="{F74C39A9-5F44-4155-8988-23D523C97867}" presName="node" presStyleLbl="node1" presStyleIdx="3" presStyleCnt="6" custScaleX="134185" custScaleY="122995" custRadScaleRad="100004" custRadScaleInc="-196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577656E-D0D6-4ADF-8163-CF9FF5835463}" type="pres">
      <dgm:prSet presAssocID="{890E1549-EE55-4C71-830C-F08A11FC4798}" presName="Name9" presStyleLbl="parChTrans1D2" presStyleIdx="4" presStyleCnt="6"/>
      <dgm:spPr/>
      <dgm:t>
        <a:bodyPr/>
        <a:lstStyle/>
        <a:p>
          <a:endParaRPr lang="es-MX"/>
        </a:p>
      </dgm:t>
    </dgm:pt>
    <dgm:pt modelId="{DE0F4F74-7F6B-4F49-BFC0-DE42AA6057B2}" type="pres">
      <dgm:prSet presAssocID="{890E1549-EE55-4C71-830C-F08A11FC4798}" presName="connTx" presStyleLbl="parChTrans1D2" presStyleIdx="4" presStyleCnt="6"/>
      <dgm:spPr/>
      <dgm:t>
        <a:bodyPr/>
        <a:lstStyle/>
        <a:p>
          <a:endParaRPr lang="es-MX"/>
        </a:p>
      </dgm:t>
    </dgm:pt>
    <dgm:pt modelId="{EC4487A5-7E0B-4B22-8383-ECC07239C0FB}" type="pres">
      <dgm:prSet presAssocID="{D2A85B9C-E185-4CAC-8DFB-FF4BFF7A8AF1}" presName="node" presStyleLbl="node1" presStyleIdx="4" presStyleCnt="6" custScaleX="159031" custScaleY="106903" custRadScaleRad="176906" custRadScaleInc="1894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A73836D-AE2C-4F3F-AE60-76D422B0F92D}" type="pres">
      <dgm:prSet presAssocID="{AC43C5AA-7473-4FFC-905B-F69161453229}" presName="Name9" presStyleLbl="parChTrans1D2" presStyleIdx="5" presStyleCnt="6"/>
      <dgm:spPr/>
      <dgm:t>
        <a:bodyPr/>
        <a:lstStyle/>
        <a:p>
          <a:endParaRPr lang="es-MX"/>
        </a:p>
      </dgm:t>
    </dgm:pt>
    <dgm:pt modelId="{8CDF9D07-FCB8-4502-9C8A-97DF72A11785}" type="pres">
      <dgm:prSet presAssocID="{AC43C5AA-7473-4FFC-905B-F69161453229}" presName="connTx" presStyleLbl="parChTrans1D2" presStyleIdx="5" presStyleCnt="6"/>
      <dgm:spPr/>
      <dgm:t>
        <a:bodyPr/>
        <a:lstStyle/>
        <a:p>
          <a:endParaRPr lang="es-MX"/>
        </a:p>
      </dgm:t>
    </dgm:pt>
    <dgm:pt modelId="{06B83CB4-342A-459B-A256-1E08A36BF372}" type="pres">
      <dgm:prSet presAssocID="{A96016DE-07E2-4E24-B0D8-F941FDEAF405}" presName="node" presStyleLbl="node1" presStyleIdx="5" presStyleCnt="6" custScaleX="145265" custScaleY="131589" custRadScaleRad="16238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FAA071BF-FEA4-4444-9407-15D97791C7B1}" srcId="{CED5AB58-E249-452A-B6AB-2DAD3D66BCF1}" destId="{E393E3A0-7C4F-48BA-988F-95DA315E2DF9}" srcOrd="0" destOrd="0" parTransId="{965DE5B1-7693-41D9-A9D7-702A8DC05D93}" sibTransId="{23B76E6C-8816-459E-98F9-B5477613AA7C}"/>
    <dgm:cxn modelId="{A5C13C83-5193-422F-9263-69A5004A4246}" type="presOf" srcId="{6F61BCB3-BA79-4D38-951E-BE6340FC5B34}" destId="{DECE5463-5984-4682-8227-CA5277F4A4D8}" srcOrd="0" destOrd="0" presId="urn:microsoft.com/office/officeart/2005/8/layout/radial1"/>
    <dgm:cxn modelId="{FF8DF8BF-6D4E-4450-9EA1-2594D8772EDF}" srcId="{E393E3A0-7C4F-48BA-988F-95DA315E2DF9}" destId="{D2A85B9C-E185-4CAC-8DFB-FF4BFF7A8AF1}" srcOrd="4" destOrd="0" parTransId="{890E1549-EE55-4C71-830C-F08A11FC4798}" sibTransId="{EC865809-C7A0-4887-8B1B-E23D88A471BC}"/>
    <dgm:cxn modelId="{2BF72937-0AA0-4EA4-912C-56C467BE0F05}" srcId="{E393E3A0-7C4F-48BA-988F-95DA315E2DF9}" destId="{A96016DE-07E2-4E24-B0D8-F941FDEAF405}" srcOrd="5" destOrd="0" parTransId="{AC43C5AA-7473-4FFC-905B-F69161453229}" sibTransId="{6778AED9-6F7E-4838-A852-514CB7864DB9}"/>
    <dgm:cxn modelId="{2A3B5307-75B9-4582-8C49-1CF54082E543}" type="presOf" srcId="{2D59A833-5EDB-440D-B10F-CEA695D19E44}" destId="{800849B8-501E-4E74-BC22-6DB8783E118B}" srcOrd="1" destOrd="0" presId="urn:microsoft.com/office/officeart/2005/8/layout/radial1"/>
    <dgm:cxn modelId="{054221A5-C36C-40B1-B38C-EFFFD176E789}" srcId="{E393E3A0-7C4F-48BA-988F-95DA315E2DF9}" destId="{36134585-BEEA-4BE4-865F-5874771FAC51}" srcOrd="0" destOrd="0" parTransId="{99D9B9BA-0508-45EA-8163-877CE175D4E4}" sibTransId="{9DEB021A-C622-4213-967E-7600FCEFA0F6}"/>
    <dgm:cxn modelId="{EC618F79-3091-47CD-9DFD-DB83ED6EDFB1}" type="presOf" srcId="{36134585-BEEA-4BE4-865F-5874771FAC51}" destId="{48E39595-E258-4369-9185-5FD4C88B86C4}" srcOrd="0" destOrd="0" presId="urn:microsoft.com/office/officeart/2005/8/layout/radial1"/>
    <dgm:cxn modelId="{002083FB-ED90-448F-9BE3-72723C5A75B2}" srcId="{CED5AB58-E249-452A-B6AB-2DAD3D66BCF1}" destId="{FA713DB0-D6B5-4A62-8188-C3A62F02CA68}" srcOrd="1" destOrd="0" parTransId="{E260C058-5BC5-40CE-BF5C-518351AC4AE7}" sibTransId="{3AE45B3B-00ED-451E-BE0E-6C3E7DDFDF4E}"/>
    <dgm:cxn modelId="{8118844A-B85C-4127-8FC9-76875AEFC39E}" srcId="{E393E3A0-7C4F-48BA-988F-95DA315E2DF9}" destId="{0DD85262-98BA-4C57-A26A-595A45AAEDCD}" srcOrd="2" destOrd="0" parTransId="{6F61BCB3-BA79-4D38-951E-BE6340FC5B34}" sibTransId="{60EADDDA-E38F-4325-ABE5-E01296C74C38}"/>
    <dgm:cxn modelId="{DB28BB6E-EAE7-41DA-B2C6-2FF181407C65}" srcId="{E393E3A0-7C4F-48BA-988F-95DA315E2DF9}" destId="{DB5442E9-BAC8-4D0A-9FBE-6A161B3E101F}" srcOrd="1" destOrd="0" parTransId="{2D59A833-5EDB-440D-B10F-CEA695D19E44}" sibTransId="{DF57BFA8-6307-4C39-873A-DB30EC547FBE}"/>
    <dgm:cxn modelId="{411A673A-80B6-4E92-88E8-7E771E525441}" type="presOf" srcId="{890E1549-EE55-4C71-830C-F08A11FC4798}" destId="{DE0F4F74-7F6B-4F49-BFC0-DE42AA6057B2}" srcOrd="1" destOrd="0" presId="urn:microsoft.com/office/officeart/2005/8/layout/radial1"/>
    <dgm:cxn modelId="{948F58E6-62B7-49AD-B801-46F77545713B}" type="presOf" srcId="{D2A85B9C-E185-4CAC-8DFB-FF4BFF7A8AF1}" destId="{EC4487A5-7E0B-4B22-8383-ECC07239C0FB}" srcOrd="0" destOrd="0" presId="urn:microsoft.com/office/officeart/2005/8/layout/radial1"/>
    <dgm:cxn modelId="{1882FD5B-E3EA-4C51-BB8C-CDF143F1DA2E}" type="presOf" srcId="{AC43C5AA-7473-4FFC-905B-F69161453229}" destId="{8CDF9D07-FCB8-4502-9C8A-97DF72A11785}" srcOrd="1" destOrd="0" presId="urn:microsoft.com/office/officeart/2005/8/layout/radial1"/>
    <dgm:cxn modelId="{F9384C81-51CB-4E90-BF1F-071CCD836255}" type="presOf" srcId="{2D59A833-5EDB-440D-B10F-CEA695D19E44}" destId="{CE4B1C7C-2A51-4BCF-8FF7-EC0257EBD41F}" srcOrd="0" destOrd="0" presId="urn:microsoft.com/office/officeart/2005/8/layout/radial1"/>
    <dgm:cxn modelId="{F368B596-E322-42F1-B7EB-14F0B2558FD0}" type="presOf" srcId="{A7871B5D-B2ED-4EA3-9A5B-391DA3D1358E}" destId="{2506AFF7-018C-42A0-B4E9-E6D0A5A0A300}" srcOrd="1" destOrd="0" presId="urn:microsoft.com/office/officeart/2005/8/layout/radial1"/>
    <dgm:cxn modelId="{DCA05FBA-2473-42BC-AC3B-39E0BF4AA59A}" type="presOf" srcId="{6F61BCB3-BA79-4D38-951E-BE6340FC5B34}" destId="{400898CF-121B-4FD8-A299-3237E3D0D060}" srcOrd="1" destOrd="0" presId="urn:microsoft.com/office/officeart/2005/8/layout/radial1"/>
    <dgm:cxn modelId="{DA61107E-56D6-47A0-8166-B624DF3409F7}" type="presOf" srcId="{A96016DE-07E2-4E24-B0D8-F941FDEAF405}" destId="{06B83CB4-342A-459B-A256-1E08A36BF372}" srcOrd="0" destOrd="0" presId="urn:microsoft.com/office/officeart/2005/8/layout/radial1"/>
    <dgm:cxn modelId="{CAF48B52-846A-4C2C-A3F0-69A51459F5EE}" type="presOf" srcId="{DB5442E9-BAC8-4D0A-9FBE-6A161B3E101F}" destId="{8C899C3D-E8BB-4000-A534-EC7E68CF56DB}" srcOrd="0" destOrd="0" presId="urn:microsoft.com/office/officeart/2005/8/layout/radial1"/>
    <dgm:cxn modelId="{4767A870-BB04-475D-BFA6-5996339CFFC4}" type="presOf" srcId="{E393E3A0-7C4F-48BA-988F-95DA315E2DF9}" destId="{A0081013-E766-45A4-AFCB-DCDBA4AF5313}" srcOrd="0" destOrd="0" presId="urn:microsoft.com/office/officeart/2005/8/layout/radial1"/>
    <dgm:cxn modelId="{C02666AF-B984-4C20-80F5-2AC429B4427E}" type="presOf" srcId="{0DD85262-98BA-4C57-A26A-595A45AAEDCD}" destId="{17280C01-108F-4D65-9071-FBD6527A2A79}" srcOrd="0" destOrd="0" presId="urn:microsoft.com/office/officeart/2005/8/layout/radial1"/>
    <dgm:cxn modelId="{C0C9AB7F-3F96-4175-A092-94887D8F903E}" type="presOf" srcId="{99D9B9BA-0508-45EA-8163-877CE175D4E4}" destId="{BE31E9F8-2E35-4A4C-8C6A-EDE2DCA7BAEF}" srcOrd="0" destOrd="0" presId="urn:microsoft.com/office/officeart/2005/8/layout/radial1"/>
    <dgm:cxn modelId="{AA5B960C-DFE3-4326-8ECB-227F7DD66849}" srcId="{E393E3A0-7C4F-48BA-988F-95DA315E2DF9}" destId="{F74C39A9-5F44-4155-8988-23D523C97867}" srcOrd="3" destOrd="0" parTransId="{A7871B5D-B2ED-4EA3-9A5B-391DA3D1358E}" sibTransId="{F1D12797-35E6-4726-971E-01DF21253C95}"/>
    <dgm:cxn modelId="{1CC6B4F8-9900-4784-A0FF-E3262C3E6990}" type="presOf" srcId="{F74C39A9-5F44-4155-8988-23D523C97867}" destId="{ECB0C3B9-481A-4410-811F-FDC06B17EF33}" srcOrd="0" destOrd="0" presId="urn:microsoft.com/office/officeart/2005/8/layout/radial1"/>
    <dgm:cxn modelId="{9901B8EC-C313-4C1F-9304-6302B6734A73}" type="presOf" srcId="{AC43C5AA-7473-4FFC-905B-F69161453229}" destId="{1A73836D-AE2C-4F3F-AE60-76D422B0F92D}" srcOrd="0" destOrd="0" presId="urn:microsoft.com/office/officeart/2005/8/layout/radial1"/>
    <dgm:cxn modelId="{3D70AC4E-F5A4-476D-977D-5A817DE1EF85}" type="presOf" srcId="{CED5AB58-E249-452A-B6AB-2DAD3D66BCF1}" destId="{4A5E23E1-ECF9-4EA5-B88B-0AB21BDB74EE}" srcOrd="0" destOrd="0" presId="urn:microsoft.com/office/officeart/2005/8/layout/radial1"/>
    <dgm:cxn modelId="{9E0658A2-7D11-466F-92FA-04934CC6CD96}" type="presOf" srcId="{890E1549-EE55-4C71-830C-F08A11FC4798}" destId="{B577656E-D0D6-4ADF-8163-CF9FF5835463}" srcOrd="0" destOrd="0" presId="urn:microsoft.com/office/officeart/2005/8/layout/radial1"/>
    <dgm:cxn modelId="{EAA1DEF8-6FD3-47FA-B6FF-AFEE63D4B340}" type="presOf" srcId="{99D9B9BA-0508-45EA-8163-877CE175D4E4}" destId="{A3ECA39E-6E4D-4193-95A6-FDDB3EB4AEF8}" srcOrd="1" destOrd="0" presId="urn:microsoft.com/office/officeart/2005/8/layout/radial1"/>
    <dgm:cxn modelId="{12842C90-D88F-4AE4-84C6-CD4190656281}" type="presOf" srcId="{A7871B5D-B2ED-4EA3-9A5B-391DA3D1358E}" destId="{28413A70-D79F-4318-A00B-BB4DFD735E12}" srcOrd="0" destOrd="0" presId="urn:microsoft.com/office/officeart/2005/8/layout/radial1"/>
    <dgm:cxn modelId="{E6B3D71B-C4A6-47B3-A01C-5DA756FD6518}" type="presParOf" srcId="{4A5E23E1-ECF9-4EA5-B88B-0AB21BDB74EE}" destId="{A0081013-E766-45A4-AFCB-DCDBA4AF5313}" srcOrd="0" destOrd="0" presId="urn:microsoft.com/office/officeart/2005/8/layout/radial1"/>
    <dgm:cxn modelId="{6AFC47CC-ECE9-4C19-A695-D936A5BD307B}" type="presParOf" srcId="{4A5E23E1-ECF9-4EA5-B88B-0AB21BDB74EE}" destId="{BE31E9F8-2E35-4A4C-8C6A-EDE2DCA7BAEF}" srcOrd="1" destOrd="0" presId="urn:microsoft.com/office/officeart/2005/8/layout/radial1"/>
    <dgm:cxn modelId="{50B0FADB-3D3C-42D6-A028-83E5CADD0300}" type="presParOf" srcId="{BE31E9F8-2E35-4A4C-8C6A-EDE2DCA7BAEF}" destId="{A3ECA39E-6E4D-4193-95A6-FDDB3EB4AEF8}" srcOrd="0" destOrd="0" presId="urn:microsoft.com/office/officeart/2005/8/layout/radial1"/>
    <dgm:cxn modelId="{665AC79C-493E-4A26-8CF3-583DFC4A5F91}" type="presParOf" srcId="{4A5E23E1-ECF9-4EA5-B88B-0AB21BDB74EE}" destId="{48E39595-E258-4369-9185-5FD4C88B86C4}" srcOrd="2" destOrd="0" presId="urn:microsoft.com/office/officeart/2005/8/layout/radial1"/>
    <dgm:cxn modelId="{B8731C0C-8013-4F61-A09E-29F4BCECD862}" type="presParOf" srcId="{4A5E23E1-ECF9-4EA5-B88B-0AB21BDB74EE}" destId="{CE4B1C7C-2A51-4BCF-8FF7-EC0257EBD41F}" srcOrd="3" destOrd="0" presId="urn:microsoft.com/office/officeart/2005/8/layout/radial1"/>
    <dgm:cxn modelId="{78E01FF5-8A1D-4A0E-92C6-05967E4631F2}" type="presParOf" srcId="{CE4B1C7C-2A51-4BCF-8FF7-EC0257EBD41F}" destId="{800849B8-501E-4E74-BC22-6DB8783E118B}" srcOrd="0" destOrd="0" presId="urn:microsoft.com/office/officeart/2005/8/layout/radial1"/>
    <dgm:cxn modelId="{1A76F16D-50A9-4420-AAD5-D56383C292B6}" type="presParOf" srcId="{4A5E23E1-ECF9-4EA5-B88B-0AB21BDB74EE}" destId="{8C899C3D-E8BB-4000-A534-EC7E68CF56DB}" srcOrd="4" destOrd="0" presId="urn:microsoft.com/office/officeart/2005/8/layout/radial1"/>
    <dgm:cxn modelId="{723D7D6D-D659-46C4-8422-2B54B1AE37B1}" type="presParOf" srcId="{4A5E23E1-ECF9-4EA5-B88B-0AB21BDB74EE}" destId="{DECE5463-5984-4682-8227-CA5277F4A4D8}" srcOrd="5" destOrd="0" presId="urn:microsoft.com/office/officeart/2005/8/layout/radial1"/>
    <dgm:cxn modelId="{B516E0FF-9FB6-422A-9C20-8965815A3B8D}" type="presParOf" srcId="{DECE5463-5984-4682-8227-CA5277F4A4D8}" destId="{400898CF-121B-4FD8-A299-3237E3D0D060}" srcOrd="0" destOrd="0" presId="urn:microsoft.com/office/officeart/2005/8/layout/radial1"/>
    <dgm:cxn modelId="{931F8120-CCA9-4C01-B841-C9DA638270FA}" type="presParOf" srcId="{4A5E23E1-ECF9-4EA5-B88B-0AB21BDB74EE}" destId="{17280C01-108F-4D65-9071-FBD6527A2A79}" srcOrd="6" destOrd="0" presId="urn:microsoft.com/office/officeart/2005/8/layout/radial1"/>
    <dgm:cxn modelId="{40FFB8A7-1A21-4047-9188-ECF993CE3634}" type="presParOf" srcId="{4A5E23E1-ECF9-4EA5-B88B-0AB21BDB74EE}" destId="{28413A70-D79F-4318-A00B-BB4DFD735E12}" srcOrd="7" destOrd="0" presId="urn:microsoft.com/office/officeart/2005/8/layout/radial1"/>
    <dgm:cxn modelId="{129CA3C2-C10F-4F8F-B655-7AB6AB355939}" type="presParOf" srcId="{28413A70-D79F-4318-A00B-BB4DFD735E12}" destId="{2506AFF7-018C-42A0-B4E9-E6D0A5A0A300}" srcOrd="0" destOrd="0" presId="urn:microsoft.com/office/officeart/2005/8/layout/radial1"/>
    <dgm:cxn modelId="{9AC2D2D4-0D45-43E7-A749-F060544B6023}" type="presParOf" srcId="{4A5E23E1-ECF9-4EA5-B88B-0AB21BDB74EE}" destId="{ECB0C3B9-481A-4410-811F-FDC06B17EF33}" srcOrd="8" destOrd="0" presId="urn:microsoft.com/office/officeart/2005/8/layout/radial1"/>
    <dgm:cxn modelId="{FDE74908-B917-4EBD-96C1-98F7CE71EF3C}" type="presParOf" srcId="{4A5E23E1-ECF9-4EA5-B88B-0AB21BDB74EE}" destId="{B577656E-D0D6-4ADF-8163-CF9FF5835463}" srcOrd="9" destOrd="0" presId="urn:microsoft.com/office/officeart/2005/8/layout/radial1"/>
    <dgm:cxn modelId="{1B6020DE-94F0-401D-A37F-670CEF4DDA57}" type="presParOf" srcId="{B577656E-D0D6-4ADF-8163-CF9FF5835463}" destId="{DE0F4F74-7F6B-4F49-BFC0-DE42AA6057B2}" srcOrd="0" destOrd="0" presId="urn:microsoft.com/office/officeart/2005/8/layout/radial1"/>
    <dgm:cxn modelId="{38EB99D7-77D7-43BE-8102-0F7AF271811A}" type="presParOf" srcId="{4A5E23E1-ECF9-4EA5-B88B-0AB21BDB74EE}" destId="{EC4487A5-7E0B-4B22-8383-ECC07239C0FB}" srcOrd="10" destOrd="0" presId="urn:microsoft.com/office/officeart/2005/8/layout/radial1"/>
    <dgm:cxn modelId="{E8D58C13-77C4-4FD9-BC6C-7E9539666807}" type="presParOf" srcId="{4A5E23E1-ECF9-4EA5-B88B-0AB21BDB74EE}" destId="{1A73836D-AE2C-4F3F-AE60-76D422B0F92D}" srcOrd="11" destOrd="0" presId="urn:microsoft.com/office/officeart/2005/8/layout/radial1"/>
    <dgm:cxn modelId="{71C5E366-669A-4445-85DE-EB494ACC69EC}" type="presParOf" srcId="{1A73836D-AE2C-4F3F-AE60-76D422B0F92D}" destId="{8CDF9D07-FCB8-4502-9C8A-97DF72A11785}" srcOrd="0" destOrd="0" presId="urn:microsoft.com/office/officeart/2005/8/layout/radial1"/>
    <dgm:cxn modelId="{FDA4E9BE-5373-49F6-AC0A-96979EDA3216}" type="presParOf" srcId="{4A5E23E1-ECF9-4EA5-B88B-0AB21BDB74EE}" destId="{06B83CB4-342A-459B-A256-1E08A36BF372}" srcOrd="12" destOrd="0" presId="urn:microsoft.com/office/officeart/2005/8/layout/radial1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DCBC22-B364-47C7-BC7A-C6AD3BAD3E52}">
      <dsp:nvSpPr>
        <dsp:cNvPr id="0" name=""/>
        <dsp:cNvSpPr/>
      </dsp:nvSpPr>
      <dsp:spPr>
        <a:xfrm>
          <a:off x="360045" y="0"/>
          <a:ext cx="4712923" cy="3168351"/>
        </a:xfrm>
        <a:prstGeom prst="rightArrow">
          <a:avLst/>
        </a:prstGeom>
        <a:solidFill>
          <a:srgbClr val="00B0F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0597916-79B7-4300-B719-962FC17655EF}">
      <dsp:nvSpPr>
        <dsp:cNvPr id="0" name=""/>
        <dsp:cNvSpPr/>
      </dsp:nvSpPr>
      <dsp:spPr>
        <a:xfrm>
          <a:off x="5956" y="950505"/>
          <a:ext cx="1784673" cy="1267340"/>
        </a:xfrm>
        <a:prstGeom prst="roundRect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00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REUNIÓN CON REPRESENTANTES DE LA COMUNIDAD 30 MARZO DE 2017. </a:t>
          </a:r>
          <a:endParaRPr lang="es-MX" sz="1000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67822" y="1012371"/>
        <a:ext cx="1660941" cy="1143608"/>
      </dsp:txXfrm>
    </dsp:sp>
    <dsp:sp modelId="{5735C5BC-A210-4E40-9AFA-A92229820735}">
      <dsp:nvSpPr>
        <dsp:cNvPr id="0" name=""/>
        <dsp:cNvSpPr/>
      </dsp:nvSpPr>
      <dsp:spPr>
        <a:xfrm>
          <a:off x="1879971" y="950505"/>
          <a:ext cx="1784673" cy="1267340"/>
        </a:xfrm>
        <a:prstGeom prst="roundRect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00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REUNIÓN CON REPRESENTANTES DE LA COMUNIDAD DE TAME. DIRECTOR Y REPRESENTANTE DEL SINDICATO .  NECESIDAD PARA FORMULAR EL PROYECTO. </a:t>
          </a:r>
          <a:endParaRPr lang="es-MX" sz="1000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941837" y="1012371"/>
        <a:ext cx="1660941" cy="1143608"/>
      </dsp:txXfrm>
    </dsp:sp>
    <dsp:sp modelId="{125597F5-3488-4948-83E8-DED3D5C13FD2}">
      <dsp:nvSpPr>
        <dsp:cNvPr id="0" name=""/>
        <dsp:cNvSpPr/>
      </dsp:nvSpPr>
      <dsp:spPr>
        <a:xfrm>
          <a:off x="3753986" y="950505"/>
          <a:ext cx="1784673" cy="1267340"/>
        </a:xfrm>
        <a:prstGeom prst="roundRect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00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REUNIONES CON REPRESENTANTES DEL COMITÉ DE SEGUIMIENTO INFORMAR SOBRE EL ESTADO DEL PROCESO. </a:t>
          </a:r>
          <a:endParaRPr lang="es-MX" sz="1000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815852" y="1012371"/>
        <a:ext cx="1660941" cy="114360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081013-E766-45A4-AFCB-DCDBA4AF5313}">
      <dsp:nvSpPr>
        <dsp:cNvPr id="0" name=""/>
        <dsp:cNvSpPr/>
      </dsp:nvSpPr>
      <dsp:spPr>
        <a:xfrm>
          <a:off x="2431216" y="1536863"/>
          <a:ext cx="2538271" cy="1126685"/>
        </a:xfrm>
        <a:prstGeom prst="ellipse">
          <a:avLst/>
        </a:prstGeom>
        <a:gradFill flip="none" rotWithShape="0">
          <a:gsLst>
            <a:gs pos="0">
              <a:srgbClr val="00B0F0">
                <a:tint val="66000"/>
                <a:satMod val="160000"/>
              </a:srgbClr>
            </a:gs>
            <a:gs pos="50000">
              <a:srgbClr val="00B0F0">
                <a:tint val="44500"/>
                <a:satMod val="160000"/>
              </a:srgbClr>
            </a:gs>
            <a:gs pos="100000">
              <a:srgbClr val="00B0F0">
                <a:tint val="23500"/>
                <a:satMod val="160000"/>
              </a:srgbClr>
            </a:gs>
          </a:gsLst>
          <a:path path="circle">
            <a:fillToRect l="50000" t="50000" r="50000" b="50000"/>
          </a:path>
          <a:tileRect/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contourW="12700">
          <a:bevelT w="25400" h="50800" prst="angle"/>
          <a:contourClr>
            <a:schemeClr val="accent1"/>
          </a:contourClr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PROCESO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DESCENTRALIZACIÓN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TAME</a:t>
          </a:r>
        </a:p>
      </dsp:txBody>
      <dsp:txXfrm>
        <a:off x="2802937" y="1701862"/>
        <a:ext cx="1794829" cy="796687"/>
      </dsp:txXfrm>
    </dsp:sp>
    <dsp:sp modelId="{BE31E9F8-2E35-4A4C-8C6A-EDE2DCA7BAEF}">
      <dsp:nvSpPr>
        <dsp:cNvPr id="0" name=""/>
        <dsp:cNvSpPr/>
      </dsp:nvSpPr>
      <dsp:spPr>
        <a:xfrm rot="16156350">
          <a:off x="3540907" y="1371917"/>
          <a:ext cx="300764" cy="29169"/>
        </a:xfrm>
        <a:custGeom>
          <a:avLst/>
          <a:gdLst/>
          <a:ahLst/>
          <a:cxnLst/>
          <a:rect l="0" t="0" r="0" b="0"/>
          <a:pathLst>
            <a:path>
              <a:moveTo>
                <a:pt x="0" y="14584"/>
              </a:moveTo>
              <a:lnTo>
                <a:pt x="300764" y="1458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500" kern="1200"/>
        </a:p>
      </dsp:txBody>
      <dsp:txXfrm rot="10800000">
        <a:off x="3683770" y="1378983"/>
        <a:ext cx="15038" cy="15038"/>
      </dsp:txXfrm>
    </dsp:sp>
    <dsp:sp modelId="{48E39595-E258-4369-9185-5FD4C88B86C4}">
      <dsp:nvSpPr>
        <dsp:cNvPr id="0" name=""/>
        <dsp:cNvSpPr/>
      </dsp:nvSpPr>
      <dsp:spPr>
        <a:xfrm>
          <a:off x="2939259" y="12342"/>
          <a:ext cx="1484703" cy="1223822"/>
        </a:xfrm>
        <a:prstGeom prst="ellipse">
          <a:avLst/>
        </a:prstGeom>
        <a:gradFill flip="none" rotWithShape="0">
          <a:gsLst>
            <a:gs pos="0">
              <a:srgbClr val="00B0F0">
                <a:tint val="66000"/>
                <a:satMod val="160000"/>
              </a:srgbClr>
            </a:gs>
            <a:gs pos="50000">
              <a:srgbClr val="00B0F0">
                <a:tint val="44500"/>
                <a:satMod val="160000"/>
              </a:srgbClr>
            </a:gs>
            <a:gs pos="100000">
              <a:srgbClr val="00B0F0">
                <a:tint val="23500"/>
                <a:satMod val="160000"/>
              </a:srgbClr>
            </a:gs>
          </a:gsLst>
          <a:path path="circle">
            <a:fillToRect l="50000" t="50000" r="50000" b="50000"/>
          </a:path>
          <a:tileRect/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contourW="12700">
          <a:bevelT w="25400" h="50800" prst="angle"/>
          <a:contourClr>
            <a:schemeClr val="accent1"/>
          </a:contourClr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1. CONCEPTO TÉCNICO MINSALUD</a:t>
          </a:r>
          <a:endParaRPr lang="es-CO" sz="12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156689" y="191567"/>
        <a:ext cx="1049843" cy="865372"/>
      </dsp:txXfrm>
    </dsp:sp>
    <dsp:sp modelId="{CE4B1C7C-2A51-4BCF-8FF7-EC0257EBD41F}">
      <dsp:nvSpPr>
        <dsp:cNvPr id="0" name=""/>
        <dsp:cNvSpPr/>
      </dsp:nvSpPr>
      <dsp:spPr>
        <a:xfrm rot="19783872">
          <a:off x="4421872" y="1464306"/>
          <a:ext cx="686126" cy="29169"/>
        </a:xfrm>
        <a:custGeom>
          <a:avLst/>
          <a:gdLst/>
          <a:ahLst/>
          <a:cxnLst/>
          <a:rect l="0" t="0" r="0" b="0"/>
          <a:pathLst>
            <a:path>
              <a:moveTo>
                <a:pt x="0" y="14584"/>
              </a:moveTo>
              <a:lnTo>
                <a:pt x="686126" y="1458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500" kern="1200"/>
        </a:p>
      </dsp:txBody>
      <dsp:txXfrm>
        <a:off x="4747782" y="1461738"/>
        <a:ext cx="34306" cy="34306"/>
      </dsp:txXfrm>
    </dsp:sp>
    <dsp:sp modelId="{8C899C3D-E8BB-4000-A534-EC7E68CF56DB}">
      <dsp:nvSpPr>
        <dsp:cNvPr id="0" name=""/>
        <dsp:cNvSpPr/>
      </dsp:nvSpPr>
      <dsp:spPr>
        <a:xfrm>
          <a:off x="4927415" y="146382"/>
          <a:ext cx="1666800" cy="1502580"/>
        </a:xfrm>
        <a:prstGeom prst="ellipse">
          <a:avLst/>
        </a:prstGeom>
        <a:gradFill flip="none" rotWithShape="0">
          <a:gsLst>
            <a:gs pos="0">
              <a:srgbClr val="00B0F0">
                <a:tint val="66000"/>
                <a:satMod val="160000"/>
              </a:srgbClr>
            </a:gs>
            <a:gs pos="50000">
              <a:srgbClr val="00B0F0">
                <a:tint val="44500"/>
                <a:satMod val="160000"/>
              </a:srgbClr>
            </a:gs>
            <a:gs pos="100000">
              <a:srgbClr val="00B0F0">
                <a:tint val="23500"/>
                <a:satMod val="160000"/>
              </a:srgbClr>
            </a:gs>
          </a:gsLst>
          <a:path path="circle">
            <a:fillToRect l="50000" t="50000" r="50000" b="50000"/>
          </a:path>
          <a:tileRect/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contourW="12700">
          <a:bevelT w="25400" h="50800" prst="angle"/>
          <a:contourClr>
            <a:schemeClr val="accent1"/>
          </a:contourClr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3.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RADICADO PROYECTO FORTALECIMIENTO RED  PRESTADORA  $1.500 MILLONES </a:t>
          </a:r>
          <a:endParaRPr lang="es-CO" sz="12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171512" y="366430"/>
        <a:ext cx="1178606" cy="1062484"/>
      </dsp:txXfrm>
    </dsp:sp>
    <dsp:sp modelId="{DECE5463-5984-4682-8227-CA5277F4A4D8}">
      <dsp:nvSpPr>
        <dsp:cNvPr id="0" name=""/>
        <dsp:cNvSpPr/>
      </dsp:nvSpPr>
      <dsp:spPr>
        <a:xfrm rot="1672938">
          <a:off x="4467612" y="2712369"/>
          <a:ext cx="834689" cy="29169"/>
        </a:xfrm>
        <a:custGeom>
          <a:avLst/>
          <a:gdLst/>
          <a:ahLst/>
          <a:cxnLst/>
          <a:rect l="0" t="0" r="0" b="0"/>
          <a:pathLst>
            <a:path>
              <a:moveTo>
                <a:pt x="0" y="14584"/>
              </a:moveTo>
              <a:lnTo>
                <a:pt x="834689" y="1458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4864090" y="2706086"/>
        <a:ext cx="41734" cy="41734"/>
      </dsp:txXfrm>
    </dsp:sp>
    <dsp:sp modelId="{17280C01-108F-4D65-9071-FBD6527A2A79}">
      <dsp:nvSpPr>
        <dsp:cNvPr id="0" name=""/>
        <dsp:cNvSpPr/>
      </dsp:nvSpPr>
      <dsp:spPr>
        <a:xfrm>
          <a:off x="5109984" y="2592284"/>
          <a:ext cx="1781100" cy="1449792"/>
        </a:xfrm>
        <a:prstGeom prst="ellipse">
          <a:avLst/>
        </a:prstGeom>
        <a:gradFill flip="none" rotWithShape="0">
          <a:gsLst>
            <a:gs pos="0">
              <a:srgbClr val="00B0F0">
                <a:tint val="66000"/>
                <a:satMod val="160000"/>
              </a:srgbClr>
            </a:gs>
            <a:gs pos="50000">
              <a:srgbClr val="00B0F0">
                <a:tint val="44500"/>
                <a:satMod val="160000"/>
              </a:srgbClr>
            </a:gs>
            <a:gs pos="100000">
              <a:srgbClr val="00B0F0">
                <a:tint val="23500"/>
                <a:satMod val="160000"/>
              </a:srgbClr>
            </a:gs>
          </a:gsLst>
          <a:path path="circle">
            <a:fillToRect l="50000" t="50000" r="50000" b="50000"/>
          </a:path>
          <a:tileRect/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contourW="12700">
          <a:bevelT w="25400" h="50800" prst="angle"/>
          <a:contourClr>
            <a:schemeClr val="accent1"/>
          </a:contourClr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6.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APERTURA PROCESO CONTRACTRACTUAL  ESTUDIOS TÉCNICOS.  </a:t>
          </a:r>
          <a:endParaRPr lang="es-CO" sz="12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370820" y="2804601"/>
        <a:ext cx="1259428" cy="1025158"/>
      </dsp:txXfrm>
    </dsp:sp>
    <dsp:sp modelId="{28413A70-D79F-4318-A00B-BB4DFD735E12}">
      <dsp:nvSpPr>
        <dsp:cNvPr id="0" name=""/>
        <dsp:cNvSpPr/>
      </dsp:nvSpPr>
      <dsp:spPr>
        <a:xfrm rot="5364720">
          <a:off x="3580605" y="2775781"/>
          <a:ext cx="253659" cy="29169"/>
        </a:xfrm>
        <a:custGeom>
          <a:avLst/>
          <a:gdLst/>
          <a:ahLst/>
          <a:cxnLst/>
          <a:rect l="0" t="0" r="0" b="0"/>
          <a:pathLst>
            <a:path>
              <a:moveTo>
                <a:pt x="0" y="14584"/>
              </a:moveTo>
              <a:lnTo>
                <a:pt x="253659" y="1458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3701093" y="2784025"/>
        <a:ext cx="12682" cy="12682"/>
      </dsp:txXfrm>
    </dsp:sp>
    <dsp:sp modelId="{ECB0C3B9-481A-4410-811F-FDC06B17EF33}">
      <dsp:nvSpPr>
        <dsp:cNvPr id="0" name=""/>
        <dsp:cNvSpPr/>
      </dsp:nvSpPr>
      <dsp:spPr>
        <a:xfrm>
          <a:off x="2917675" y="2917157"/>
          <a:ext cx="1597146" cy="1463956"/>
        </a:xfrm>
        <a:prstGeom prst="ellipse">
          <a:avLst/>
        </a:prstGeom>
        <a:gradFill flip="none" rotWithShape="0">
          <a:gsLst>
            <a:gs pos="0">
              <a:srgbClr val="00B0F0">
                <a:tint val="66000"/>
                <a:satMod val="160000"/>
              </a:srgbClr>
            </a:gs>
            <a:gs pos="50000">
              <a:srgbClr val="00B0F0">
                <a:tint val="44500"/>
                <a:satMod val="160000"/>
              </a:srgbClr>
            </a:gs>
            <a:gs pos="100000">
              <a:srgbClr val="00B0F0">
                <a:tint val="23500"/>
                <a:satMod val="160000"/>
              </a:srgbClr>
            </a:gs>
          </a:gsLst>
          <a:path path="circle">
            <a:fillToRect l="50000" t="50000" r="50000" b="50000"/>
          </a:path>
          <a:tileRect/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contourW="12700">
          <a:bevelT w="25400" h="50800" prst="angle"/>
          <a:contourClr>
            <a:schemeClr val="accent1"/>
          </a:contourClr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5.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PROPUESTA </a:t>
          </a:r>
          <a:r>
            <a:rPr lang="es-CO" sz="1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PTRRM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PAG 158.</a:t>
          </a:r>
          <a:endParaRPr lang="es-CO" sz="12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151572" y="3131548"/>
        <a:ext cx="1129352" cy="1035174"/>
      </dsp:txXfrm>
    </dsp:sp>
    <dsp:sp modelId="{B577656E-D0D6-4ADF-8163-CF9FF5835463}">
      <dsp:nvSpPr>
        <dsp:cNvPr id="0" name=""/>
        <dsp:cNvSpPr/>
      </dsp:nvSpPr>
      <dsp:spPr>
        <a:xfrm rot="9341082">
          <a:off x="1948708" y="2673244"/>
          <a:ext cx="902257" cy="29169"/>
        </a:xfrm>
        <a:custGeom>
          <a:avLst/>
          <a:gdLst/>
          <a:ahLst/>
          <a:cxnLst/>
          <a:rect l="0" t="0" r="0" b="0"/>
          <a:pathLst>
            <a:path>
              <a:moveTo>
                <a:pt x="0" y="14584"/>
              </a:moveTo>
              <a:lnTo>
                <a:pt x="902257" y="1458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500" kern="1200"/>
        </a:p>
      </dsp:txBody>
      <dsp:txXfrm rot="10800000">
        <a:off x="2377280" y="2665273"/>
        <a:ext cx="45112" cy="45112"/>
      </dsp:txXfrm>
    </dsp:sp>
    <dsp:sp modelId="{EC4487A5-7E0B-4B22-8383-ECC07239C0FB}">
      <dsp:nvSpPr>
        <dsp:cNvPr id="0" name=""/>
        <dsp:cNvSpPr/>
      </dsp:nvSpPr>
      <dsp:spPr>
        <a:xfrm>
          <a:off x="256801" y="2592287"/>
          <a:ext cx="1892878" cy="1272420"/>
        </a:xfrm>
        <a:prstGeom prst="ellipse">
          <a:avLst/>
        </a:prstGeom>
        <a:gradFill flip="none" rotWithShape="0">
          <a:gsLst>
            <a:gs pos="0">
              <a:srgbClr val="00B0F0">
                <a:tint val="66000"/>
                <a:satMod val="160000"/>
              </a:srgbClr>
            </a:gs>
            <a:gs pos="50000">
              <a:srgbClr val="00B0F0">
                <a:tint val="44500"/>
                <a:satMod val="160000"/>
              </a:srgbClr>
            </a:gs>
            <a:gs pos="100000">
              <a:srgbClr val="00B0F0">
                <a:tint val="23500"/>
                <a:satMod val="160000"/>
              </a:srgbClr>
            </a:gs>
          </a:gsLst>
          <a:path path="circle">
            <a:fillToRect l="50000" t="50000" r="50000" b="50000"/>
          </a:path>
          <a:tileRect/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contourW="12700">
          <a:bevelT w="25400" h="50800" prst="angle"/>
          <a:contourClr>
            <a:schemeClr val="accent1"/>
          </a:contourClr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4.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RADICADO PROYECTO ESTUDIOS TÉCNICOS 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350 MILLONES</a:t>
          </a:r>
          <a:endParaRPr lang="es-CO" sz="12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34007" y="2778629"/>
        <a:ext cx="1338466" cy="899736"/>
      </dsp:txXfrm>
    </dsp:sp>
    <dsp:sp modelId="{1A73836D-AE2C-4F3F-AE60-76D422B0F92D}">
      <dsp:nvSpPr>
        <dsp:cNvPr id="0" name=""/>
        <dsp:cNvSpPr/>
      </dsp:nvSpPr>
      <dsp:spPr>
        <a:xfrm rot="12600000">
          <a:off x="2198893" y="1443970"/>
          <a:ext cx="780173" cy="29169"/>
        </a:xfrm>
        <a:custGeom>
          <a:avLst/>
          <a:gdLst/>
          <a:ahLst/>
          <a:cxnLst/>
          <a:rect l="0" t="0" r="0" b="0"/>
          <a:pathLst>
            <a:path>
              <a:moveTo>
                <a:pt x="0" y="14584"/>
              </a:moveTo>
              <a:lnTo>
                <a:pt x="780173" y="1458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500" kern="1200"/>
        </a:p>
      </dsp:txBody>
      <dsp:txXfrm rot="10800000">
        <a:off x="2569476" y="1439051"/>
        <a:ext cx="39008" cy="39008"/>
      </dsp:txXfrm>
    </dsp:sp>
    <dsp:sp modelId="{06B83CB4-342A-459B-A256-1E08A36BF372}">
      <dsp:nvSpPr>
        <dsp:cNvPr id="0" name=""/>
        <dsp:cNvSpPr/>
      </dsp:nvSpPr>
      <dsp:spPr>
        <a:xfrm>
          <a:off x="657612" y="59482"/>
          <a:ext cx="1729027" cy="1566247"/>
        </a:xfrm>
        <a:prstGeom prst="ellipse">
          <a:avLst/>
        </a:prstGeom>
        <a:gradFill flip="none" rotWithShape="0">
          <a:gsLst>
            <a:gs pos="0">
              <a:srgbClr val="00B0F0">
                <a:tint val="66000"/>
                <a:satMod val="160000"/>
              </a:srgbClr>
            </a:gs>
            <a:gs pos="50000">
              <a:srgbClr val="00B0F0">
                <a:tint val="44500"/>
                <a:satMod val="160000"/>
              </a:srgbClr>
            </a:gs>
            <a:gs pos="100000">
              <a:srgbClr val="00B0F0">
                <a:tint val="23500"/>
                <a:satMod val="160000"/>
              </a:srgbClr>
            </a:gs>
          </a:gsLst>
          <a:path path="circle">
            <a:fillToRect l="50000" t="50000" r="50000" b="50000"/>
          </a:path>
          <a:tileRect/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contourW="12700">
          <a:bevelT w="25400" h="50800" prst="angle"/>
          <a:contourClr>
            <a:schemeClr val="accent1"/>
          </a:contourClr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2.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CONCEPTO TÉCNICO REQUISITOS</a:t>
          </a:r>
          <a:endParaRPr lang="es-CO" sz="12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910822" y="288854"/>
        <a:ext cx="1222607" cy="11075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9CD2B9-CA34-46A7-B7F0-0D890165179E}" type="datetimeFigureOut">
              <a:rPr lang="es-CO" smtClean="0"/>
              <a:pPr/>
              <a:t>25/08/2017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512242-A245-4DA7-9CB0-AC10DDB7709D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003207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512242-A245-4DA7-9CB0-AC10DDB7709D}" type="slidenum">
              <a:rPr lang="es-CO" smtClean="0"/>
              <a:pPr/>
              <a:t>1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587907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Título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2" name="21 Subtítulo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FB5998-0C14-4D8B-8432-56C34D8EF31E}" type="datetimeFigureOut">
              <a:rPr lang="es-CO" smtClean="0"/>
              <a:pPr/>
              <a:t>25/08/2017</a:t>
            </a:fld>
            <a:endParaRPr lang="es-CO"/>
          </a:p>
        </p:txBody>
      </p:sp>
      <p:sp>
        <p:nvSpPr>
          <p:cNvPr id="20" name="1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1E5167-6C5B-4AF4-9B03-BD5A917A3754}" type="slidenum">
              <a:rPr lang="es-CO" smtClean="0"/>
              <a:pPr/>
              <a:t>‹Nº›</a:t>
            </a:fld>
            <a:endParaRPr lang="es-CO"/>
          </a:p>
        </p:txBody>
      </p:sp>
      <p:sp>
        <p:nvSpPr>
          <p:cNvPr id="8" name="7 Elipse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Elipse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FB5998-0C14-4D8B-8432-56C34D8EF31E}" type="datetimeFigureOut">
              <a:rPr lang="es-CO" smtClean="0"/>
              <a:pPr/>
              <a:t>25/08/2017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1E5167-6C5B-4AF4-9B03-BD5A917A3754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FB5998-0C14-4D8B-8432-56C34D8EF31E}" type="datetimeFigureOut">
              <a:rPr lang="es-CO" smtClean="0"/>
              <a:pPr/>
              <a:t>25/08/2017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1E5167-6C5B-4AF4-9B03-BD5A917A3754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FB5998-0C14-4D8B-8432-56C34D8EF31E}" type="datetimeFigureOut">
              <a:rPr lang="es-CO" smtClean="0"/>
              <a:pPr/>
              <a:t>25/08/2017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1E5167-6C5B-4AF4-9B03-BD5A917A3754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FB5998-0C14-4D8B-8432-56C34D8EF31E}" type="datetimeFigureOut">
              <a:rPr lang="es-CO" smtClean="0"/>
              <a:pPr/>
              <a:t>25/08/2017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1E5167-6C5B-4AF4-9B03-BD5A917A3754}" type="slidenum">
              <a:rPr lang="es-CO" smtClean="0"/>
              <a:pPr/>
              <a:t>‹Nº›</a:t>
            </a:fld>
            <a:endParaRPr lang="es-CO"/>
          </a:p>
        </p:txBody>
      </p:sp>
      <p:sp>
        <p:nvSpPr>
          <p:cNvPr id="10" name="9 Rectángulo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Elipse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Elipse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FB5998-0C14-4D8B-8432-56C34D8EF31E}" type="datetimeFigureOut">
              <a:rPr lang="es-CO" smtClean="0"/>
              <a:pPr/>
              <a:t>25/08/2017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1E5167-6C5B-4AF4-9B03-BD5A917A3754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FB5998-0C14-4D8B-8432-56C34D8EF31E}" type="datetimeFigureOut">
              <a:rPr lang="es-CO" smtClean="0"/>
              <a:pPr/>
              <a:t>25/08/2017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1E5167-6C5B-4AF4-9B03-BD5A917A3754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FB5998-0C14-4D8B-8432-56C34D8EF31E}" type="datetimeFigureOut">
              <a:rPr lang="es-CO" smtClean="0"/>
              <a:pPr/>
              <a:t>25/08/2017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1E5167-6C5B-4AF4-9B03-BD5A917A3754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FB5998-0C14-4D8B-8432-56C34D8EF31E}" type="datetimeFigureOut">
              <a:rPr lang="es-CO" smtClean="0"/>
              <a:pPr/>
              <a:t>25/08/2017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1E5167-6C5B-4AF4-9B03-BD5A917A3754}" type="slidenum">
              <a:rPr lang="es-CO" smtClean="0"/>
              <a:pPr/>
              <a:t>‹Nº›</a:t>
            </a:fld>
            <a:endParaRPr lang="es-CO"/>
          </a:p>
        </p:txBody>
      </p:sp>
      <p:sp>
        <p:nvSpPr>
          <p:cNvPr id="6" name="5 Rectángulo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FB5998-0C14-4D8B-8432-56C34D8EF31E}" type="datetimeFigureOut">
              <a:rPr lang="es-CO" smtClean="0"/>
              <a:pPr/>
              <a:t>25/08/2017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1E5167-6C5B-4AF4-9B03-BD5A917A3754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FB5998-0C14-4D8B-8432-56C34D8EF31E}" type="datetimeFigureOut">
              <a:rPr lang="es-CO" smtClean="0"/>
              <a:pPr/>
              <a:t>25/08/2017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1E5167-6C5B-4AF4-9B03-BD5A917A3754}" type="slidenum">
              <a:rPr lang="es-CO" smtClean="0"/>
              <a:pPr/>
              <a:t>‹Nº›</a:t>
            </a:fld>
            <a:endParaRPr lang="es-CO"/>
          </a:p>
        </p:txBody>
      </p:sp>
      <p:sp>
        <p:nvSpPr>
          <p:cNvPr id="8" name="7 Rectángulo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9" name="8 Proceso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9 Proceso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ircular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Elipse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Anillo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4 Marcador de título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Marcador de texto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4" name="23 Marcador de fecha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71FB5998-0C14-4D8B-8432-56C34D8EF31E}" type="datetimeFigureOut">
              <a:rPr lang="es-CO" smtClean="0"/>
              <a:pPr/>
              <a:t>25/08/2017</a:t>
            </a:fld>
            <a:endParaRPr lang="es-CO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s-CO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C41E5167-6C5B-4AF4-9B03-BD5A917A3754}" type="slidenum">
              <a:rPr lang="es-CO" smtClean="0"/>
              <a:pPr/>
              <a:t>‹Nº›</a:t>
            </a:fld>
            <a:endParaRPr lang="es-CO"/>
          </a:p>
        </p:txBody>
      </p:sp>
      <p:sp>
        <p:nvSpPr>
          <p:cNvPr id="15" name="14 Rectángulo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3" Type="http://schemas.openxmlformats.org/officeDocument/2006/relationships/image" Target="../media/image26.jpeg"/><Relationship Id="rId7" Type="http://schemas.openxmlformats.org/officeDocument/2006/relationships/diagramLayout" Target="../diagrams/layout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1.xml"/><Relationship Id="rId11" Type="http://schemas.openxmlformats.org/officeDocument/2006/relationships/image" Target="../media/image29.jpeg"/><Relationship Id="rId5" Type="http://schemas.openxmlformats.org/officeDocument/2006/relationships/image" Target="../media/image28.jpeg"/><Relationship Id="rId10" Type="http://schemas.microsoft.com/office/2007/relationships/diagramDrawing" Target="../diagrams/drawing1.xml"/><Relationship Id="rId4" Type="http://schemas.openxmlformats.org/officeDocument/2006/relationships/image" Target="../media/image27.jpeg"/><Relationship Id="rId9" Type="http://schemas.openxmlformats.org/officeDocument/2006/relationships/diagramColors" Target="../diagrams/colors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 dirty="0"/>
          </a:p>
        </p:txBody>
      </p:sp>
      <p:graphicFrame>
        <p:nvGraphicFramePr>
          <p:cNvPr id="8" name="7 Marcador de contenido"/>
          <p:cNvGraphicFramePr>
            <a:graphicFrameLocks noGrp="1"/>
          </p:cNvGraphicFramePr>
          <p:nvPr>
            <p:ph idx="1"/>
          </p:nvPr>
        </p:nvGraphicFramePr>
        <p:xfrm>
          <a:off x="500034" y="857232"/>
          <a:ext cx="8229600" cy="34004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9600"/>
              </a:tblGrid>
              <a:tr h="3400436">
                <a:tc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Picture 2" descr="C:\Users\PLANEA18\Downloads\diapoplaneacion20173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45217"/>
            <a:ext cx="9144000" cy="6903217"/>
          </a:xfrm>
          <a:prstGeom prst="rect">
            <a:avLst/>
          </a:prstGeom>
          <a:noFill/>
        </p:spPr>
      </p:pic>
      <p:sp>
        <p:nvSpPr>
          <p:cNvPr id="16" name="15 CuadroTexto"/>
          <p:cNvSpPr txBox="1"/>
          <p:nvPr/>
        </p:nvSpPr>
        <p:spPr>
          <a:xfrm>
            <a:off x="1000100" y="1142984"/>
            <a:ext cx="70009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/>
              <a:t>SECRETARIA DE PLANEACION</a:t>
            </a:r>
          </a:p>
          <a:p>
            <a:pPr algn="ctr"/>
            <a:r>
              <a:rPr lang="es-CO" b="1" dirty="0" smtClean="0"/>
              <a:t>DIALOGUEMOS CON TAME</a:t>
            </a:r>
            <a:endParaRPr lang="es-CO" b="1" dirty="0"/>
          </a:p>
        </p:txBody>
      </p:sp>
      <p:sp>
        <p:nvSpPr>
          <p:cNvPr id="17" name="16 CuadroTexto"/>
          <p:cNvSpPr txBox="1"/>
          <p:nvPr/>
        </p:nvSpPr>
        <p:spPr>
          <a:xfrm>
            <a:off x="960582" y="2998693"/>
            <a:ext cx="37124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200" b="1" dirty="0" smtClean="0">
                <a:latin typeface="Arial" pitchFamily="34" charset="0"/>
                <a:cs typeface="Arial" pitchFamily="34" charset="0"/>
              </a:rPr>
              <a:t>LEONARDO FABIO FORERO GALVIS</a:t>
            </a:r>
          </a:p>
          <a:p>
            <a:pPr algn="ctr"/>
            <a:r>
              <a:rPr lang="es-CO" sz="1200" b="1" dirty="0" smtClean="0">
                <a:latin typeface="Arial" pitchFamily="34" charset="0"/>
                <a:cs typeface="Arial" pitchFamily="34" charset="0"/>
              </a:rPr>
              <a:t>Director Unidad de Salud de ARAUCA 	</a:t>
            </a:r>
            <a:endParaRPr lang="es-CO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17 CuadroTexto"/>
          <p:cNvSpPr txBox="1"/>
          <p:nvPr/>
        </p:nvSpPr>
        <p:spPr>
          <a:xfrm>
            <a:off x="4961110" y="2994133"/>
            <a:ext cx="36433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200" b="1" dirty="0" smtClean="0">
                <a:latin typeface="Arial" pitchFamily="34" charset="0"/>
                <a:cs typeface="Arial" pitchFamily="34" charset="0"/>
              </a:rPr>
              <a:t>RICARDO ALVARADO BESTENE</a:t>
            </a:r>
          </a:p>
          <a:p>
            <a:pPr algn="ctr"/>
            <a:r>
              <a:rPr lang="es-CO" sz="1200" b="1" dirty="0" smtClean="0">
                <a:latin typeface="Arial" pitchFamily="34" charset="0"/>
                <a:cs typeface="Arial" pitchFamily="34" charset="0"/>
              </a:rPr>
              <a:t>Gobernador</a:t>
            </a:r>
            <a:endParaRPr lang="es-CO" sz="12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1905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PLANEA18\Downloads\diapoplaneacion20173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5217"/>
            <a:ext cx="9144000" cy="6903217"/>
          </a:xfrm>
          <a:prstGeom prst="rect">
            <a:avLst/>
          </a:prstGeom>
          <a:noFill/>
        </p:spPr>
      </p:pic>
      <p:sp>
        <p:nvSpPr>
          <p:cNvPr id="6" name="5 CuadroTexto"/>
          <p:cNvSpPr txBox="1"/>
          <p:nvPr/>
        </p:nvSpPr>
        <p:spPr>
          <a:xfrm>
            <a:off x="5214910" y="0"/>
            <a:ext cx="3929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HUMANIZANDO EL DESARROLLO</a:t>
            </a:r>
            <a:endParaRPr lang="es-CO" dirty="0"/>
          </a:p>
        </p:txBody>
      </p:sp>
      <p:sp>
        <p:nvSpPr>
          <p:cNvPr id="7" name="6 CuadroTexto"/>
          <p:cNvSpPr txBox="1"/>
          <p:nvPr/>
        </p:nvSpPr>
        <p:spPr>
          <a:xfrm>
            <a:off x="714348" y="571480"/>
            <a:ext cx="67379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UNIDAD ADMINISTRATIVA ESPECIAL DE SALUD DE ARAUCA</a:t>
            </a:r>
            <a:endParaRPr lang="es-CO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714348" y="1214422"/>
            <a:ext cx="7286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 smtClean="0"/>
              <a:t>PROYECTOS Y PROGRAMAS EN EJECUCION 2016 </a:t>
            </a:r>
            <a:endParaRPr lang="es-CO" b="1" dirty="0"/>
          </a:p>
        </p:txBody>
      </p:sp>
      <p:sp>
        <p:nvSpPr>
          <p:cNvPr id="9" name="8 CuadroTexto"/>
          <p:cNvSpPr txBox="1"/>
          <p:nvPr/>
        </p:nvSpPr>
        <p:spPr>
          <a:xfrm>
            <a:off x="785786" y="1643050"/>
            <a:ext cx="7572428" cy="41088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es-CO" sz="1600" b="1" dirty="0" smtClean="0">
                <a:latin typeface="Arial" pitchFamily="34" charset="0"/>
                <a:cs typeface="Arial" pitchFamily="34" charset="0"/>
              </a:rPr>
              <a:t>NOMBRE DEL PROYECTO</a:t>
            </a:r>
            <a:r>
              <a:rPr lang="es-CO" sz="1600" dirty="0" smtClean="0">
                <a:latin typeface="Arial" pitchFamily="34" charset="0"/>
                <a:cs typeface="Arial" pitchFamily="34" charset="0"/>
              </a:rPr>
              <a:t>: Fortalecimiento de habilidades comunitarias en salud para los cuidadores de niños y niñas de la primera infancia en los municipios de Arauquita, Fortul y Tame. </a:t>
            </a:r>
          </a:p>
          <a:p>
            <a:pPr algn="just">
              <a:defRPr/>
            </a:pPr>
            <a:endParaRPr lang="es-MX" sz="1600" dirty="0" smtClean="0">
              <a:latin typeface="Arial" pitchFamily="34" charset="0"/>
              <a:cs typeface="Arial" pitchFamily="34" charset="0"/>
            </a:endParaRPr>
          </a:p>
          <a:p>
            <a:r>
              <a:rPr lang="es-CO" sz="1600" b="1" dirty="0" smtClean="0">
                <a:latin typeface="Arial" pitchFamily="34" charset="0"/>
                <a:cs typeface="Arial" pitchFamily="34" charset="0"/>
              </a:rPr>
              <a:t>VALOR</a:t>
            </a:r>
            <a:r>
              <a:rPr lang="es-CO" sz="160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es-CO" sz="1600" b="1" dirty="0" smtClean="0">
                <a:latin typeface="Arial" pitchFamily="34" charset="0"/>
                <a:cs typeface="Arial" pitchFamily="34" charset="0"/>
              </a:rPr>
              <a:t>1.200.000.000</a:t>
            </a:r>
          </a:p>
          <a:p>
            <a:pPr lvl="0"/>
            <a:endParaRPr lang="es-CO" sz="1600" b="1" dirty="0" smtClean="0">
              <a:latin typeface="Arial" pitchFamily="34" charset="0"/>
              <a:cs typeface="Arial" pitchFamily="34" charset="0"/>
            </a:endParaRPr>
          </a:p>
          <a:p>
            <a:r>
              <a:rPr lang="es-CO" sz="1600" b="1" dirty="0" smtClean="0">
                <a:latin typeface="Arial" pitchFamily="34" charset="0"/>
                <a:cs typeface="Arial" pitchFamily="34" charset="0"/>
              </a:rPr>
              <a:t>TIEMPO DE EJECUCION</a:t>
            </a:r>
            <a:r>
              <a:rPr lang="es-CO" sz="1600" dirty="0" smtClean="0">
                <a:latin typeface="Arial" pitchFamily="34" charset="0"/>
                <a:cs typeface="Arial" pitchFamily="34" charset="0"/>
              </a:rPr>
              <a:t>: Del </a:t>
            </a:r>
            <a:r>
              <a:rPr lang="es-ES" sz="1600" dirty="0" smtClean="0">
                <a:latin typeface="Arial" pitchFamily="34" charset="0"/>
                <a:cs typeface="Arial" pitchFamily="34" charset="0"/>
              </a:rPr>
              <a:t>01 de diciembre de 2016 al 28 de febrero de 2017</a:t>
            </a:r>
            <a:endParaRPr lang="es-CO" sz="16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5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500" dirty="0" smtClean="0">
              <a:latin typeface="Arial" pitchFamily="34" charset="0"/>
              <a:cs typeface="Arial" pitchFamily="34" charset="0"/>
            </a:endParaRPr>
          </a:p>
          <a:p>
            <a:endParaRPr lang="es-CO" sz="1500" b="1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600" b="1" dirty="0" smtClean="0">
              <a:solidFill>
                <a:schemeClr val="dk1"/>
              </a:solidFill>
            </a:endParaRPr>
          </a:p>
          <a:p>
            <a:endParaRPr lang="es-CO" b="1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dirty="0" smtClean="0"/>
          </a:p>
          <a:p>
            <a:endParaRPr lang="es-CO" dirty="0" smtClean="0"/>
          </a:p>
          <a:p>
            <a:endParaRPr lang="es-CO" dirty="0"/>
          </a:p>
        </p:txBody>
      </p:sp>
      <p:sp>
        <p:nvSpPr>
          <p:cNvPr id="14" name="13 Rectángulo"/>
          <p:cNvSpPr/>
          <p:nvPr/>
        </p:nvSpPr>
        <p:spPr>
          <a:xfrm>
            <a:off x="785786" y="3789040"/>
            <a:ext cx="3143272" cy="18545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>
                <a:solidFill>
                  <a:schemeClr val="tx1"/>
                </a:solidFill>
              </a:rPr>
              <a:t>FOTOS</a:t>
            </a:r>
            <a:endParaRPr lang="es-CO" dirty="0">
              <a:solidFill>
                <a:schemeClr val="tx1"/>
              </a:solidFill>
            </a:endParaRPr>
          </a:p>
        </p:txBody>
      </p:sp>
      <p:sp>
        <p:nvSpPr>
          <p:cNvPr id="16" name="15 Rectángulo"/>
          <p:cNvSpPr/>
          <p:nvPr/>
        </p:nvSpPr>
        <p:spPr>
          <a:xfrm>
            <a:off x="4929190" y="3933056"/>
            <a:ext cx="3143272" cy="16396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>
                <a:solidFill>
                  <a:schemeClr val="tx1"/>
                </a:solidFill>
              </a:rPr>
              <a:t>FOTOS</a:t>
            </a:r>
            <a:endParaRPr lang="es-CO" dirty="0">
              <a:solidFill>
                <a:schemeClr val="tx1"/>
              </a:solidFill>
            </a:endParaRPr>
          </a:p>
        </p:txBody>
      </p:sp>
      <p:sp>
        <p:nvSpPr>
          <p:cNvPr id="18" name="17 Rectángulo"/>
          <p:cNvSpPr/>
          <p:nvPr/>
        </p:nvSpPr>
        <p:spPr>
          <a:xfrm>
            <a:off x="6500826" y="5857892"/>
            <a:ext cx="2643174" cy="10001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dirty="0" smtClean="0">
                <a:solidFill>
                  <a:schemeClr val="tx1"/>
                </a:solidFill>
              </a:rPr>
              <a:t>RICARDO ALBARADO BESTENE</a:t>
            </a:r>
          </a:p>
          <a:p>
            <a:pPr algn="ctr"/>
            <a:r>
              <a:rPr lang="es-CO" sz="1200" dirty="0" smtClean="0">
                <a:solidFill>
                  <a:schemeClr val="tx1"/>
                </a:solidFill>
              </a:rPr>
              <a:t>Gobernador</a:t>
            </a:r>
            <a:endParaRPr lang="es-CO" sz="1200" dirty="0">
              <a:solidFill>
                <a:schemeClr val="tx1"/>
              </a:solidFill>
            </a:endParaRPr>
          </a:p>
        </p:txBody>
      </p:sp>
      <p:pic>
        <p:nvPicPr>
          <p:cNvPr id="13" name="Imagen 5" descr="C:\Users\NATALIA\AppData\Local\Microsoft\Windows\INetCache\Content.Word\IMG_20161005_160909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18" t="31815" r="8827" b="9249"/>
          <a:stretch/>
        </p:blipFill>
        <p:spPr bwMode="auto">
          <a:xfrm>
            <a:off x="755576" y="3789040"/>
            <a:ext cx="3168352" cy="18002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5" name="Imagen 8" descr="C:\Users\NATALIA\AppData\Local\Microsoft\Windows\INetCache\Content.Word\IMG_20160723_155336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80" t="5206" r="-840" b="15812"/>
          <a:stretch/>
        </p:blipFill>
        <p:spPr bwMode="auto">
          <a:xfrm>
            <a:off x="4860032" y="3789040"/>
            <a:ext cx="3168352" cy="171781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PLANEA18\Downloads\diapoplaneacion20173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5217"/>
            <a:ext cx="9144000" cy="6903217"/>
          </a:xfrm>
          <a:prstGeom prst="rect">
            <a:avLst/>
          </a:prstGeom>
          <a:noFill/>
        </p:spPr>
      </p:pic>
      <p:sp>
        <p:nvSpPr>
          <p:cNvPr id="6" name="5 CuadroTexto"/>
          <p:cNvSpPr txBox="1"/>
          <p:nvPr/>
        </p:nvSpPr>
        <p:spPr>
          <a:xfrm>
            <a:off x="5214910" y="0"/>
            <a:ext cx="3929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HUMANIZANDO EL DESARROLLO</a:t>
            </a:r>
            <a:endParaRPr lang="es-CO" dirty="0"/>
          </a:p>
        </p:txBody>
      </p:sp>
      <p:sp>
        <p:nvSpPr>
          <p:cNvPr id="7" name="6 CuadroTexto"/>
          <p:cNvSpPr txBox="1"/>
          <p:nvPr/>
        </p:nvSpPr>
        <p:spPr>
          <a:xfrm>
            <a:off x="714348" y="571480"/>
            <a:ext cx="68099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UNIDAD ADMINISTRATIVA ESPECIAL DE SALUD DE ARAUCA</a:t>
            </a:r>
            <a:endParaRPr lang="es-CO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714348" y="1214422"/>
            <a:ext cx="7286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 smtClean="0"/>
              <a:t>PROYECTOS Y PROGRAMAS EN EJECUCION 2016 </a:t>
            </a:r>
            <a:endParaRPr lang="es-CO" b="1" dirty="0"/>
          </a:p>
        </p:txBody>
      </p:sp>
      <p:sp>
        <p:nvSpPr>
          <p:cNvPr id="9" name="8 CuadroTexto"/>
          <p:cNvSpPr txBox="1"/>
          <p:nvPr/>
        </p:nvSpPr>
        <p:spPr>
          <a:xfrm>
            <a:off x="785786" y="1643050"/>
            <a:ext cx="7572428" cy="43858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es-CO" sz="1600" b="1" dirty="0" smtClean="0">
                <a:latin typeface="Arial" pitchFamily="34" charset="0"/>
                <a:cs typeface="Arial" pitchFamily="34" charset="0"/>
              </a:rPr>
              <a:t>NOMBRE DEL PROYECTO</a:t>
            </a:r>
            <a:r>
              <a:rPr lang="es-CO" sz="1600" dirty="0" smtClean="0">
                <a:latin typeface="Arial" pitchFamily="34" charset="0"/>
                <a:cs typeface="Arial" pitchFamily="34" charset="0"/>
              </a:rPr>
              <a:t>: E</a:t>
            </a:r>
            <a:r>
              <a:rPr lang="es-ES" sz="1600" dirty="0" smtClean="0">
                <a:latin typeface="Arial" pitchFamily="34" charset="0"/>
                <a:cs typeface="Arial" pitchFamily="34" charset="0"/>
              </a:rPr>
              <a:t>strategia de fortalecimiento a la seguridad alimentaria y nutricional en población infantil, mediante acciones de intervención sanitaria de nutrición en el departamento de Arauca. </a:t>
            </a:r>
            <a:endParaRPr lang="es-CO" sz="1600" b="1" dirty="0" smtClean="0">
              <a:latin typeface="Arial" pitchFamily="34" charset="0"/>
              <a:cs typeface="Arial" pitchFamily="34" charset="0"/>
            </a:endParaRPr>
          </a:p>
          <a:p>
            <a:pPr algn="just">
              <a:defRPr/>
            </a:pPr>
            <a:endParaRPr lang="es-CO" sz="1600" dirty="0" smtClean="0">
              <a:latin typeface="Arial" pitchFamily="34" charset="0"/>
              <a:cs typeface="Arial" pitchFamily="34" charset="0"/>
            </a:endParaRPr>
          </a:p>
          <a:p>
            <a:r>
              <a:rPr lang="es-CO" sz="1600" b="1" dirty="0" smtClean="0">
                <a:latin typeface="Arial" pitchFamily="34" charset="0"/>
                <a:cs typeface="Arial" pitchFamily="34" charset="0"/>
              </a:rPr>
              <a:t>VALOR</a:t>
            </a:r>
            <a:r>
              <a:rPr lang="es-CO" sz="160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es-ES" sz="1600" b="1" dirty="0" smtClean="0">
                <a:latin typeface="Arial" pitchFamily="34" charset="0"/>
                <a:cs typeface="Arial" pitchFamily="34" charset="0"/>
              </a:rPr>
              <a:t>3.650.000.000 </a:t>
            </a:r>
            <a:endParaRPr lang="es-CO" sz="1600" b="1" dirty="0" smtClean="0">
              <a:latin typeface="Arial" pitchFamily="34" charset="0"/>
              <a:cs typeface="Arial" pitchFamily="34" charset="0"/>
            </a:endParaRPr>
          </a:p>
          <a:p>
            <a:pPr lvl="0"/>
            <a:endParaRPr lang="es-CO" sz="1600" b="1" dirty="0" smtClean="0">
              <a:latin typeface="Arial" pitchFamily="34" charset="0"/>
              <a:cs typeface="Arial" pitchFamily="34" charset="0"/>
            </a:endParaRPr>
          </a:p>
          <a:p>
            <a:r>
              <a:rPr lang="es-CO" sz="1600" b="1" dirty="0" smtClean="0">
                <a:latin typeface="Arial" pitchFamily="34" charset="0"/>
                <a:cs typeface="Arial" pitchFamily="34" charset="0"/>
              </a:rPr>
              <a:t>TIEMPO DE EJECUCION</a:t>
            </a:r>
            <a:r>
              <a:rPr lang="es-CO" sz="1600" dirty="0" smtClean="0">
                <a:latin typeface="Arial" pitchFamily="34" charset="0"/>
                <a:cs typeface="Arial" pitchFamily="34" charset="0"/>
              </a:rPr>
              <a:t>: Del 24 de mayo al  24 de Diciembre de 2016</a:t>
            </a:r>
            <a:endParaRPr lang="es-CO" sz="16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6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5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500" dirty="0" smtClean="0">
              <a:latin typeface="Arial" pitchFamily="34" charset="0"/>
              <a:cs typeface="Arial" pitchFamily="34" charset="0"/>
            </a:endParaRPr>
          </a:p>
          <a:p>
            <a:endParaRPr lang="es-CO" sz="1500" b="1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600" b="1" dirty="0" smtClean="0">
              <a:solidFill>
                <a:schemeClr val="dk1"/>
              </a:solidFill>
            </a:endParaRPr>
          </a:p>
          <a:p>
            <a:endParaRPr lang="es-CO" b="1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dirty="0" smtClean="0"/>
          </a:p>
          <a:p>
            <a:endParaRPr lang="es-CO" dirty="0" smtClean="0"/>
          </a:p>
          <a:p>
            <a:endParaRPr lang="es-CO" dirty="0"/>
          </a:p>
        </p:txBody>
      </p:sp>
      <p:sp>
        <p:nvSpPr>
          <p:cNvPr id="14" name="13 Rectángulo"/>
          <p:cNvSpPr/>
          <p:nvPr/>
        </p:nvSpPr>
        <p:spPr>
          <a:xfrm>
            <a:off x="785786" y="3789040"/>
            <a:ext cx="3143272" cy="18545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>
                <a:solidFill>
                  <a:schemeClr val="tx1"/>
                </a:solidFill>
              </a:rPr>
              <a:t>FOTOS</a:t>
            </a:r>
            <a:endParaRPr lang="es-CO" dirty="0">
              <a:solidFill>
                <a:schemeClr val="tx1"/>
              </a:solidFill>
            </a:endParaRPr>
          </a:p>
        </p:txBody>
      </p:sp>
      <p:sp>
        <p:nvSpPr>
          <p:cNvPr id="16" name="15 Rectángulo"/>
          <p:cNvSpPr/>
          <p:nvPr/>
        </p:nvSpPr>
        <p:spPr>
          <a:xfrm>
            <a:off x="4929190" y="3933056"/>
            <a:ext cx="3143272" cy="16396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>
                <a:solidFill>
                  <a:schemeClr val="tx1"/>
                </a:solidFill>
              </a:rPr>
              <a:t>FOTOS</a:t>
            </a:r>
            <a:endParaRPr lang="es-CO" dirty="0">
              <a:solidFill>
                <a:schemeClr val="tx1"/>
              </a:solidFill>
            </a:endParaRPr>
          </a:p>
        </p:txBody>
      </p:sp>
      <p:sp>
        <p:nvSpPr>
          <p:cNvPr id="18" name="17 Rectángulo"/>
          <p:cNvSpPr/>
          <p:nvPr/>
        </p:nvSpPr>
        <p:spPr>
          <a:xfrm>
            <a:off x="6500826" y="5857892"/>
            <a:ext cx="2643174" cy="10001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dirty="0" smtClean="0">
                <a:solidFill>
                  <a:schemeClr val="tx1"/>
                </a:solidFill>
              </a:rPr>
              <a:t>RICARDO ALBARADO BESTENE</a:t>
            </a:r>
          </a:p>
          <a:p>
            <a:pPr algn="ctr"/>
            <a:r>
              <a:rPr lang="es-CO" sz="1200" dirty="0" smtClean="0">
                <a:solidFill>
                  <a:schemeClr val="tx1"/>
                </a:solidFill>
              </a:rPr>
              <a:t>Gobernador</a:t>
            </a:r>
            <a:endParaRPr lang="es-CO" sz="1200" dirty="0">
              <a:solidFill>
                <a:schemeClr val="tx1"/>
              </a:solidFill>
            </a:endParaRPr>
          </a:p>
        </p:txBody>
      </p:sp>
      <p:pic>
        <p:nvPicPr>
          <p:cNvPr id="12" name="11 Imagen" descr="C:\Users\MILENA\AppData\Local\Temp\IMG-20160923-WA0059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789040"/>
            <a:ext cx="3168352" cy="1800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16 Imagen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789040"/>
            <a:ext cx="3168352" cy="16672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PLANEA18\Downloads\diapoplaneacion20173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5217"/>
            <a:ext cx="9144000" cy="6903217"/>
          </a:xfrm>
          <a:prstGeom prst="rect">
            <a:avLst/>
          </a:prstGeom>
          <a:noFill/>
        </p:spPr>
      </p:pic>
      <p:sp>
        <p:nvSpPr>
          <p:cNvPr id="6" name="5 CuadroTexto"/>
          <p:cNvSpPr txBox="1"/>
          <p:nvPr/>
        </p:nvSpPr>
        <p:spPr>
          <a:xfrm>
            <a:off x="5214910" y="0"/>
            <a:ext cx="3929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HUMANIZANDO EL DESARROLLO</a:t>
            </a:r>
            <a:endParaRPr lang="es-CO" dirty="0"/>
          </a:p>
        </p:txBody>
      </p:sp>
      <p:sp>
        <p:nvSpPr>
          <p:cNvPr id="7" name="6 CuadroTexto"/>
          <p:cNvSpPr txBox="1"/>
          <p:nvPr/>
        </p:nvSpPr>
        <p:spPr>
          <a:xfrm>
            <a:off x="714348" y="571480"/>
            <a:ext cx="65939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UNIDAD ADMINISTRATIVA ESPECIAL DE SALUD DE ARAUCA</a:t>
            </a:r>
            <a:endParaRPr lang="es-CO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714348" y="1214422"/>
            <a:ext cx="7286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 smtClean="0"/>
              <a:t>PROYECTOS Y PROGRAMAS EN EJECUCION 2016 </a:t>
            </a:r>
            <a:endParaRPr lang="es-CO" b="1" dirty="0"/>
          </a:p>
        </p:txBody>
      </p:sp>
      <p:sp>
        <p:nvSpPr>
          <p:cNvPr id="9" name="8 CuadroTexto"/>
          <p:cNvSpPr txBox="1"/>
          <p:nvPr/>
        </p:nvSpPr>
        <p:spPr>
          <a:xfrm>
            <a:off x="785786" y="1643050"/>
            <a:ext cx="7572428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O" sz="1600" b="1" dirty="0" smtClean="0">
                <a:latin typeface="Arial" pitchFamily="34" charset="0"/>
                <a:cs typeface="Arial" pitchFamily="34" charset="0"/>
              </a:rPr>
              <a:t>NOMBRE DEL PROYECTO</a:t>
            </a:r>
            <a:r>
              <a:rPr lang="es-CO" sz="1600" dirty="0" smtClean="0">
                <a:latin typeface="Arial" pitchFamily="34" charset="0"/>
                <a:cs typeface="Arial" pitchFamily="34" charset="0"/>
              </a:rPr>
              <a:t>: D</a:t>
            </a:r>
            <a:r>
              <a:rPr lang="es-ES" sz="1600" dirty="0" smtClean="0">
                <a:latin typeface="Arial" pitchFamily="34" charset="0"/>
                <a:cs typeface="Arial" pitchFamily="34" charset="0"/>
              </a:rPr>
              <a:t>esarrollo de un programa de recuperación nutricional especial para  atender niños y niñas indígenas en el departamento de Arauca.  </a:t>
            </a:r>
            <a:endParaRPr lang="es-CO" sz="1600" dirty="0" smtClean="0">
              <a:latin typeface="Arial" pitchFamily="34" charset="0"/>
              <a:cs typeface="Arial" pitchFamily="34" charset="0"/>
            </a:endParaRPr>
          </a:p>
          <a:p>
            <a:pPr algn="just">
              <a:defRPr/>
            </a:pPr>
            <a:r>
              <a:rPr lang="es-ES" sz="1600" dirty="0" smtClean="0">
                <a:latin typeface="Arial" pitchFamily="34" charset="0"/>
                <a:cs typeface="Arial" pitchFamily="34" charset="0"/>
              </a:rPr>
              <a:t>. </a:t>
            </a:r>
            <a:endParaRPr lang="es-CO" sz="1600" dirty="0" smtClean="0">
              <a:latin typeface="Arial" pitchFamily="34" charset="0"/>
              <a:cs typeface="Arial" pitchFamily="34" charset="0"/>
            </a:endParaRPr>
          </a:p>
          <a:p>
            <a:pPr algn="just">
              <a:defRPr/>
            </a:pPr>
            <a:endParaRPr lang="es-CO" sz="1600" dirty="0" smtClean="0">
              <a:latin typeface="Arial" pitchFamily="34" charset="0"/>
              <a:cs typeface="Arial" pitchFamily="34" charset="0"/>
            </a:endParaRPr>
          </a:p>
          <a:p>
            <a:r>
              <a:rPr lang="es-CO" sz="1600" b="1" dirty="0" smtClean="0">
                <a:latin typeface="Arial" pitchFamily="34" charset="0"/>
                <a:cs typeface="Arial" pitchFamily="34" charset="0"/>
              </a:rPr>
              <a:t>VALOR</a:t>
            </a:r>
            <a:r>
              <a:rPr lang="es-CO" sz="160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es-CO" sz="1600" b="1" dirty="0" smtClean="0">
                <a:latin typeface="Arial" pitchFamily="34" charset="0"/>
                <a:cs typeface="Arial" pitchFamily="34" charset="0"/>
              </a:rPr>
              <a:t>100.000.000</a:t>
            </a:r>
            <a:r>
              <a:rPr lang="es-ES" sz="1600" b="1" dirty="0" smtClean="0">
                <a:latin typeface="Arial" pitchFamily="34" charset="0"/>
                <a:cs typeface="Arial" pitchFamily="34" charset="0"/>
              </a:rPr>
              <a:t> </a:t>
            </a:r>
            <a:endParaRPr lang="es-CO" sz="1600" b="1" dirty="0" smtClean="0">
              <a:latin typeface="Arial" pitchFamily="34" charset="0"/>
              <a:cs typeface="Arial" pitchFamily="34" charset="0"/>
            </a:endParaRPr>
          </a:p>
          <a:p>
            <a:pPr lvl="0"/>
            <a:endParaRPr lang="es-CO" sz="1600" b="1" dirty="0" smtClean="0">
              <a:latin typeface="Arial" pitchFamily="34" charset="0"/>
              <a:cs typeface="Arial" pitchFamily="34" charset="0"/>
            </a:endParaRPr>
          </a:p>
          <a:p>
            <a:r>
              <a:rPr lang="es-CO" sz="1600" b="1" dirty="0" smtClean="0">
                <a:latin typeface="Arial" pitchFamily="34" charset="0"/>
                <a:cs typeface="Arial" pitchFamily="34" charset="0"/>
              </a:rPr>
              <a:t>TIEMPO DE EJECUCION</a:t>
            </a:r>
            <a:r>
              <a:rPr lang="es-CO" sz="1600" dirty="0" smtClean="0">
                <a:latin typeface="Arial" pitchFamily="34" charset="0"/>
                <a:cs typeface="Arial" pitchFamily="34" charset="0"/>
              </a:rPr>
              <a:t>: Del 01 de octubre al  31 de Diciembre de 2016</a:t>
            </a:r>
            <a:endParaRPr lang="es-CO" sz="16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5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6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5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500" dirty="0" smtClean="0">
              <a:latin typeface="Arial" pitchFamily="34" charset="0"/>
              <a:cs typeface="Arial" pitchFamily="34" charset="0"/>
            </a:endParaRPr>
          </a:p>
          <a:p>
            <a:endParaRPr lang="es-CO" sz="1500" b="1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600" b="1" dirty="0" smtClean="0">
              <a:solidFill>
                <a:schemeClr val="dk1"/>
              </a:solidFill>
            </a:endParaRPr>
          </a:p>
          <a:p>
            <a:endParaRPr lang="es-CO" b="1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dirty="0" smtClean="0"/>
          </a:p>
          <a:p>
            <a:endParaRPr lang="es-CO" dirty="0" smtClean="0"/>
          </a:p>
          <a:p>
            <a:endParaRPr lang="es-CO" dirty="0"/>
          </a:p>
        </p:txBody>
      </p:sp>
      <p:sp>
        <p:nvSpPr>
          <p:cNvPr id="14" name="13 Rectángulo"/>
          <p:cNvSpPr/>
          <p:nvPr/>
        </p:nvSpPr>
        <p:spPr>
          <a:xfrm>
            <a:off x="785786" y="3789040"/>
            <a:ext cx="3143272" cy="18545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>
                <a:solidFill>
                  <a:schemeClr val="tx1"/>
                </a:solidFill>
              </a:rPr>
              <a:t>FOTOS</a:t>
            </a:r>
            <a:endParaRPr lang="es-CO" dirty="0">
              <a:solidFill>
                <a:schemeClr val="tx1"/>
              </a:solidFill>
            </a:endParaRPr>
          </a:p>
        </p:txBody>
      </p:sp>
      <p:sp>
        <p:nvSpPr>
          <p:cNvPr id="16" name="15 Rectángulo"/>
          <p:cNvSpPr/>
          <p:nvPr/>
        </p:nvSpPr>
        <p:spPr>
          <a:xfrm>
            <a:off x="4929190" y="3933056"/>
            <a:ext cx="3143272" cy="16396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>
                <a:solidFill>
                  <a:schemeClr val="tx1"/>
                </a:solidFill>
              </a:rPr>
              <a:t>FOTOS</a:t>
            </a:r>
            <a:endParaRPr lang="es-CO" dirty="0">
              <a:solidFill>
                <a:schemeClr val="tx1"/>
              </a:solidFill>
            </a:endParaRPr>
          </a:p>
        </p:txBody>
      </p:sp>
      <p:sp>
        <p:nvSpPr>
          <p:cNvPr id="18" name="17 Rectángulo"/>
          <p:cNvSpPr/>
          <p:nvPr/>
        </p:nvSpPr>
        <p:spPr>
          <a:xfrm>
            <a:off x="6500826" y="5857892"/>
            <a:ext cx="2643174" cy="10001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dirty="0" smtClean="0">
                <a:solidFill>
                  <a:schemeClr val="tx1"/>
                </a:solidFill>
              </a:rPr>
              <a:t>RICARDO ALBARADO BESTENE</a:t>
            </a:r>
          </a:p>
          <a:p>
            <a:pPr algn="ctr"/>
            <a:r>
              <a:rPr lang="es-CO" sz="1200" dirty="0" smtClean="0">
                <a:solidFill>
                  <a:schemeClr val="tx1"/>
                </a:solidFill>
              </a:rPr>
              <a:t>Gobernador</a:t>
            </a:r>
            <a:endParaRPr lang="es-CO" sz="1200" dirty="0">
              <a:solidFill>
                <a:schemeClr val="tx1"/>
              </a:solidFill>
            </a:endParaRPr>
          </a:p>
        </p:txBody>
      </p:sp>
      <p:pic>
        <p:nvPicPr>
          <p:cNvPr id="12" name="11 Imagen" descr="E:\FOTOS NUTRICION TAME JORGE\IMG_2823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439655" y="3104961"/>
            <a:ext cx="1800194" cy="31683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16 Imagen" descr="E:\FOTOS NUTRICION TAME JORGE\IMG_2803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580112" y="3140967"/>
            <a:ext cx="1872206" cy="31683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PLANEA18\Downloads\diapoplaneacion20173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5217"/>
            <a:ext cx="9144000" cy="6903217"/>
          </a:xfrm>
          <a:prstGeom prst="rect">
            <a:avLst/>
          </a:prstGeom>
          <a:noFill/>
        </p:spPr>
      </p:pic>
      <p:sp>
        <p:nvSpPr>
          <p:cNvPr id="6" name="5 CuadroTexto"/>
          <p:cNvSpPr txBox="1"/>
          <p:nvPr/>
        </p:nvSpPr>
        <p:spPr>
          <a:xfrm>
            <a:off x="5214910" y="0"/>
            <a:ext cx="3929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HUMANIZANDO EL DESARROLLO</a:t>
            </a:r>
            <a:endParaRPr lang="es-CO" dirty="0"/>
          </a:p>
        </p:txBody>
      </p:sp>
      <p:sp>
        <p:nvSpPr>
          <p:cNvPr id="7" name="6 CuadroTexto"/>
          <p:cNvSpPr txBox="1"/>
          <p:nvPr/>
        </p:nvSpPr>
        <p:spPr>
          <a:xfrm>
            <a:off x="1331640" y="548680"/>
            <a:ext cx="61619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UNIDAD ADMINISTRATIVA ESPECIAL DE SALUD DE ARAUCA</a:t>
            </a:r>
            <a:endParaRPr lang="es-CO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714348" y="1214422"/>
            <a:ext cx="7286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 smtClean="0"/>
              <a:t>PROYECTOS Y PROGRAMAS EN EJECUCION 2016 </a:t>
            </a:r>
            <a:endParaRPr lang="es-CO" b="1" dirty="0"/>
          </a:p>
        </p:txBody>
      </p:sp>
      <p:sp>
        <p:nvSpPr>
          <p:cNvPr id="9" name="8 CuadroTexto"/>
          <p:cNvSpPr txBox="1"/>
          <p:nvPr/>
        </p:nvSpPr>
        <p:spPr>
          <a:xfrm>
            <a:off x="785786" y="1643050"/>
            <a:ext cx="7572428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O" sz="1600" b="1" dirty="0" smtClean="0">
                <a:latin typeface="Arial" pitchFamily="34" charset="0"/>
                <a:cs typeface="Arial" pitchFamily="34" charset="0"/>
              </a:rPr>
              <a:t>NOMBRE DEL PROYECTO</a:t>
            </a:r>
            <a:r>
              <a:rPr lang="es-CO" sz="1600" dirty="0" smtClean="0">
                <a:latin typeface="Arial" pitchFamily="34" charset="0"/>
                <a:cs typeface="Arial" pitchFamily="34" charset="0"/>
              </a:rPr>
              <a:t>: I</a:t>
            </a:r>
            <a:r>
              <a:rPr lang="es-ES" sz="1600" dirty="0" smtClean="0">
                <a:latin typeface="Arial" pitchFamily="34" charset="0"/>
                <a:cs typeface="Arial" pitchFamily="34" charset="0"/>
              </a:rPr>
              <a:t>implementación de acciones para el fortalecimiento de la promoción de la salud y prevención hacia el mejoramiento de la calidad de vida de las madres gestantes, lactantes, puérperas, adolescentes en embarazo, niños y niñas del departamento de Arauca. </a:t>
            </a:r>
            <a:endParaRPr lang="es-CO" sz="1600" b="1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es-CO" sz="1600" dirty="0" smtClean="0">
              <a:latin typeface="Arial" pitchFamily="34" charset="0"/>
              <a:cs typeface="Arial" pitchFamily="34" charset="0"/>
            </a:endParaRPr>
          </a:p>
          <a:p>
            <a:pPr algn="just">
              <a:defRPr/>
            </a:pPr>
            <a:r>
              <a:rPr lang="es-ES" sz="1600" dirty="0" smtClean="0">
                <a:latin typeface="Arial" pitchFamily="34" charset="0"/>
                <a:cs typeface="Arial" pitchFamily="34" charset="0"/>
              </a:rPr>
              <a:t>.</a:t>
            </a:r>
            <a:r>
              <a:rPr lang="es-CO" sz="1600" b="1" dirty="0" smtClean="0">
                <a:latin typeface="Arial" pitchFamily="34" charset="0"/>
                <a:cs typeface="Arial" pitchFamily="34" charset="0"/>
              </a:rPr>
              <a:t>VALOR</a:t>
            </a:r>
            <a:r>
              <a:rPr lang="es-CO" sz="160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es-ES" sz="1600" b="1" dirty="0" smtClean="0">
                <a:latin typeface="Arial" pitchFamily="34" charset="0"/>
                <a:cs typeface="Arial" pitchFamily="34" charset="0"/>
              </a:rPr>
              <a:t>500.000.000 </a:t>
            </a:r>
            <a:endParaRPr lang="es-CO" sz="1600" b="1" dirty="0" smtClean="0">
              <a:latin typeface="Arial" pitchFamily="34" charset="0"/>
              <a:cs typeface="Arial" pitchFamily="34" charset="0"/>
            </a:endParaRPr>
          </a:p>
          <a:p>
            <a:pPr lvl="0"/>
            <a:endParaRPr lang="es-CO" sz="1600" b="1" dirty="0" smtClean="0">
              <a:latin typeface="Arial" pitchFamily="34" charset="0"/>
              <a:cs typeface="Arial" pitchFamily="34" charset="0"/>
            </a:endParaRPr>
          </a:p>
          <a:p>
            <a:r>
              <a:rPr lang="es-CO" sz="1600" b="1" dirty="0" smtClean="0">
                <a:latin typeface="Arial" pitchFamily="34" charset="0"/>
                <a:cs typeface="Arial" pitchFamily="34" charset="0"/>
              </a:rPr>
              <a:t>TIEMPO DE EJECUCION</a:t>
            </a:r>
            <a:r>
              <a:rPr lang="es-CO" sz="1600" dirty="0" smtClean="0">
                <a:latin typeface="Arial" pitchFamily="34" charset="0"/>
                <a:cs typeface="Arial" pitchFamily="34" charset="0"/>
              </a:rPr>
              <a:t>: Del </a:t>
            </a:r>
            <a:r>
              <a:rPr lang="es-ES" sz="1600" dirty="0" smtClean="0">
                <a:latin typeface="Arial" pitchFamily="34" charset="0"/>
                <a:cs typeface="Arial" pitchFamily="34" charset="0"/>
              </a:rPr>
              <a:t>27 de octubre de 2016 al 27 de febrero de 2017</a:t>
            </a:r>
            <a:endParaRPr lang="es-CO" sz="16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6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5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6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5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500" dirty="0" smtClean="0">
              <a:latin typeface="Arial" pitchFamily="34" charset="0"/>
              <a:cs typeface="Arial" pitchFamily="34" charset="0"/>
            </a:endParaRPr>
          </a:p>
          <a:p>
            <a:endParaRPr lang="es-CO" sz="1500" b="1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600" b="1" dirty="0" smtClean="0">
              <a:solidFill>
                <a:schemeClr val="dk1"/>
              </a:solidFill>
            </a:endParaRPr>
          </a:p>
          <a:p>
            <a:endParaRPr lang="es-CO" b="1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dirty="0" smtClean="0"/>
          </a:p>
          <a:p>
            <a:endParaRPr lang="es-CO" dirty="0" smtClean="0"/>
          </a:p>
          <a:p>
            <a:endParaRPr lang="es-CO" dirty="0"/>
          </a:p>
        </p:txBody>
      </p:sp>
      <p:sp>
        <p:nvSpPr>
          <p:cNvPr id="14" name="13 Rectángulo"/>
          <p:cNvSpPr/>
          <p:nvPr/>
        </p:nvSpPr>
        <p:spPr>
          <a:xfrm>
            <a:off x="785786" y="3789040"/>
            <a:ext cx="3143272" cy="18545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>
                <a:solidFill>
                  <a:schemeClr val="tx1"/>
                </a:solidFill>
              </a:rPr>
              <a:t>FOTOS</a:t>
            </a:r>
            <a:endParaRPr lang="es-CO" dirty="0">
              <a:solidFill>
                <a:schemeClr val="tx1"/>
              </a:solidFill>
            </a:endParaRPr>
          </a:p>
        </p:txBody>
      </p:sp>
      <p:sp>
        <p:nvSpPr>
          <p:cNvPr id="16" name="15 Rectángulo"/>
          <p:cNvSpPr/>
          <p:nvPr/>
        </p:nvSpPr>
        <p:spPr>
          <a:xfrm>
            <a:off x="4929190" y="3933056"/>
            <a:ext cx="3143272" cy="16396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>
                <a:solidFill>
                  <a:schemeClr val="tx1"/>
                </a:solidFill>
              </a:rPr>
              <a:t>FOTOS</a:t>
            </a:r>
            <a:endParaRPr lang="es-CO" dirty="0">
              <a:solidFill>
                <a:schemeClr val="tx1"/>
              </a:solidFill>
            </a:endParaRPr>
          </a:p>
        </p:txBody>
      </p:sp>
      <p:sp>
        <p:nvSpPr>
          <p:cNvPr id="18" name="17 Rectángulo"/>
          <p:cNvSpPr/>
          <p:nvPr/>
        </p:nvSpPr>
        <p:spPr>
          <a:xfrm>
            <a:off x="6500826" y="5857892"/>
            <a:ext cx="2643174" cy="10001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dirty="0" smtClean="0">
                <a:solidFill>
                  <a:schemeClr val="tx1"/>
                </a:solidFill>
              </a:rPr>
              <a:t>RICARDO ALBARADO BESTENE</a:t>
            </a:r>
          </a:p>
          <a:p>
            <a:pPr algn="ctr"/>
            <a:r>
              <a:rPr lang="es-CO" sz="1200" dirty="0" smtClean="0">
                <a:solidFill>
                  <a:schemeClr val="tx1"/>
                </a:solidFill>
              </a:rPr>
              <a:t>Gobernador</a:t>
            </a:r>
            <a:endParaRPr lang="es-CO" sz="1200" dirty="0">
              <a:solidFill>
                <a:schemeClr val="tx1"/>
              </a:solidFill>
            </a:endParaRPr>
          </a:p>
        </p:txBody>
      </p:sp>
      <p:pic>
        <p:nvPicPr>
          <p:cNvPr id="13" name="12 Imagen" descr="C:\Users\NUTRICION\Desktop\2017\fotos 2017\IMG-20170225-WA0032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80" r="1"/>
          <a:stretch/>
        </p:blipFill>
        <p:spPr bwMode="auto">
          <a:xfrm>
            <a:off x="683569" y="3717032"/>
            <a:ext cx="3312367" cy="1944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14 Imagen" descr="C:\Users\NUTRICION\Desktop\2017\fotos 2017\IMG-20170225-WA0035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789040"/>
            <a:ext cx="3168352" cy="1800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PLANEA18\Downloads\diapoplaneacion20173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5217"/>
            <a:ext cx="9144000" cy="6903217"/>
          </a:xfrm>
          <a:prstGeom prst="rect">
            <a:avLst/>
          </a:prstGeom>
          <a:noFill/>
        </p:spPr>
      </p:pic>
      <p:sp>
        <p:nvSpPr>
          <p:cNvPr id="6" name="5 CuadroTexto"/>
          <p:cNvSpPr txBox="1"/>
          <p:nvPr/>
        </p:nvSpPr>
        <p:spPr>
          <a:xfrm>
            <a:off x="5214910" y="0"/>
            <a:ext cx="3929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HUMANIZANDO EL DESARROLLO</a:t>
            </a:r>
            <a:endParaRPr lang="es-CO" dirty="0"/>
          </a:p>
        </p:txBody>
      </p:sp>
      <p:sp>
        <p:nvSpPr>
          <p:cNvPr id="7" name="6 CuadroTexto"/>
          <p:cNvSpPr txBox="1"/>
          <p:nvPr/>
        </p:nvSpPr>
        <p:spPr>
          <a:xfrm>
            <a:off x="899592" y="548680"/>
            <a:ext cx="67379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UNIDAD ADMINISTRATIVA ESPECIAL DE SALUD DE ARAUCA</a:t>
            </a:r>
            <a:endParaRPr lang="es-CO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714348" y="1214422"/>
            <a:ext cx="7286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 smtClean="0"/>
              <a:t>PROYECTOS Y PROGRAMAS EN EJECUCION 2016 </a:t>
            </a:r>
            <a:endParaRPr lang="es-CO" b="1" dirty="0"/>
          </a:p>
        </p:txBody>
      </p:sp>
      <p:sp>
        <p:nvSpPr>
          <p:cNvPr id="9" name="8 CuadroTexto"/>
          <p:cNvSpPr txBox="1"/>
          <p:nvPr/>
        </p:nvSpPr>
        <p:spPr>
          <a:xfrm>
            <a:off x="785786" y="1643050"/>
            <a:ext cx="7572428" cy="5093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es-CO" sz="1600" b="1" dirty="0" smtClean="0">
                <a:latin typeface="Arial" pitchFamily="34" charset="0"/>
                <a:cs typeface="Arial" pitchFamily="34" charset="0"/>
              </a:rPr>
              <a:t>NOMBRE DEL PROYECTO</a:t>
            </a:r>
            <a:r>
              <a:rPr lang="es-CO" sz="1600" dirty="0" smtClean="0">
                <a:latin typeface="Arial" pitchFamily="34" charset="0"/>
                <a:cs typeface="Arial" pitchFamily="34" charset="0"/>
              </a:rPr>
              <a:t>: F</a:t>
            </a:r>
            <a:r>
              <a:rPr lang="es-ES_tradnl" sz="1600" dirty="0" smtClean="0">
                <a:latin typeface="Arial" pitchFamily="34" charset="0"/>
                <a:cs typeface="Arial" pitchFamily="34" charset="0"/>
              </a:rPr>
              <a:t>ortalecimiento de las acciones de salud mental y la línea 1 2 5 para la prevención y disminución del suicidio en el departamento de Arauca.</a:t>
            </a:r>
            <a:endParaRPr lang="es-CO" sz="1600" b="1" dirty="0" smtClean="0">
              <a:solidFill>
                <a:schemeClr val="lt1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es-CO" sz="1600" b="1" dirty="0" smtClean="0">
              <a:latin typeface="Arial" pitchFamily="34" charset="0"/>
              <a:cs typeface="Arial" pitchFamily="34" charset="0"/>
            </a:endParaRPr>
          </a:p>
          <a:p>
            <a:pPr algn="just">
              <a:defRPr/>
            </a:pPr>
            <a:r>
              <a:rPr lang="es-CO" sz="1600" b="1" dirty="0" smtClean="0">
                <a:latin typeface="Arial" pitchFamily="34" charset="0"/>
                <a:cs typeface="Arial" pitchFamily="34" charset="0"/>
              </a:rPr>
              <a:t>VALOR</a:t>
            </a:r>
            <a:r>
              <a:rPr lang="es-CO" sz="160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es-ES" sz="1600" b="1" dirty="0" smtClean="0">
                <a:latin typeface="Arial" pitchFamily="34" charset="0"/>
                <a:cs typeface="Arial" pitchFamily="34" charset="0"/>
              </a:rPr>
              <a:t>200.000.000</a:t>
            </a:r>
            <a:endParaRPr lang="es-CO" sz="1600" b="1" dirty="0" smtClean="0">
              <a:latin typeface="Arial" pitchFamily="34" charset="0"/>
              <a:cs typeface="Arial" pitchFamily="34" charset="0"/>
            </a:endParaRPr>
          </a:p>
          <a:p>
            <a:pPr lvl="0"/>
            <a:endParaRPr lang="es-CO" sz="1600" b="1" dirty="0" smtClean="0">
              <a:latin typeface="Arial" pitchFamily="34" charset="0"/>
              <a:cs typeface="Arial" pitchFamily="34" charset="0"/>
            </a:endParaRPr>
          </a:p>
          <a:p>
            <a:r>
              <a:rPr lang="es-CO" sz="1600" b="1" dirty="0" smtClean="0">
                <a:latin typeface="Arial" pitchFamily="34" charset="0"/>
                <a:cs typeface="Arial" pitchFamily="34" charset="0"/>
              </a:rPr>
              <a:t>TIEMPO DE EJECUCION</a:t>
            </a:r>
            <a:r>
              <a:rPr lang="es-CO" sz="1600" dirty="0" smtClean="0">
                <a:latin typeface="Arial" pitchFamily="34" charset="0"/>
                <a:cs typeface="Arial" pitchFamily="34" charset="0"/>
              </a:rPr>
              <a:t>: Del 16 de Septiembre al  30 de Diciembre de 2016</a:t>
            </a:r>
            <a:endParaRPr lang="es-CO" sz="16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5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6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5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6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5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500" dirty="0" smtClean="0">
              <a:latin typeface="Arial" pitchFamily="34" charset="0"/>
              <a:cs typeface="Arial" pitchFamily="34" charset="0"/>
            </a:endParaRPr>
          </a:p>
          <a:p>
            <a:endParaRPr lang="es-CO" sz="1500" b="1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600" b="1" dirty="0" smtClean="0">
              <a:solidFill>
                <a:schemeClr val="dk1"/>
              </a:solidFill>
            </a:endParaRPr>
          </a:p>
          <a:p>
            <a:endParaRPr lang="es-CO" b="1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dirty="0" smtClean="0"/>
          </a:p>
          <a:p>
            <a:endParaRPr lang="es-CO" dirty="0" smtClean="0"/>
          </a:p>
          <a:p>
            <a:endParaRPr lang="es-CO" dirty="0"/>
          </a:p>
        </p:txBody>
      </p:sp>
      <p:sp>
        <p:nvSpPr>
          <p:cNvPr id="14" name="13 Rectángulo"/>
          <p:cNvSpPr/>
          <p:nvPr/>
        </p:nvSpPr>
        <p:spPr>
          <a:xfrm>
            <a:off x="785786" y="3789040"/>
            <a:ext cx="3143272" cy="18545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>
                <a:solidFill>
                  <a:schemeClr val="tx1"/>
                </a:solidFill>
              </a:rPr>
              <a:t>FOTOS</a:t>
            </a:r>
            <a:endParaRPr lang="es-CO" dirty="0">
              <a:solidFill>
                <a:schemeClr val="tx1"/>
              </a:solidFill>
            </a:endParaRPr>
          </a:p>
        </p:txBody>
      </p:sp>
      <p:sp>
        <p:nvSpPr>
          <p:cNvPr id="16" name="15 Rectángulo"/>
          <p:cNvSpPr/>
          <p:nvPr/>
        </p:nvSpPr>
        <p:spPr>
          <a:xfrm>
            <a:off x="4929190" y="3933056"/>
            <a:ext cx="3143272" cy="16396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>
                <a:solidFill>
                  <a:schemeClr val="tx1"/>
                </a:solidFill>
              </a:rPr>
              <a:t>FOTOS</a:t>
            </a:r>
            <a:endParaRPr lang="es-CO" dirty="0">
              <a:solidFill>
                <a:schemeClr val="tx1"/>
              </a:solidFill>
            </a:endParaRPr>
          </a:p>
        </p:txBody>
      </p:sp>
      <p:sp>
        <p:nvSpPr>
          <p:cNvPr id="18" name="17 Rectángulo"/>
          <p:cNvSpPr/>
          <p:nvPr/>
        </p:nvSpPr>
        <p:spPr>
          <a:xfrm>
            <a:off x="6500826" y="5857892"/>
            <a:ext cx="2643174" cy="10001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dirty="0" smtClean="0">
                <a:solidFill>
                  <a:schemeClr val="tx1"/>
                </a:solidFill>
              </a:rPr>
              <a:t>RICARDO ALBARADO BESTENE</a:t>
            </a:r>
          </a:p>
          <a:p>
            <a:pPr algn="ctr"/>
            <a:r>
              <a:rPr lang="es-CO" sz="1200" dirty="0" smtClean="0">
                <a:solidFill>
                  <a:schemeClr val="tx1"/>
                </a:solidFill>
              </a:rPr>
              <a:t>Gobernador</a:t>
            </a:r>
            <a:endParaRPr lang="es-CO" sz="1200" dirty="0">
              <a:solidFill>
                <a:schemeClr val="tx1"/>
              </a:solidFill>
            </a:endParaRPr>
          </a:p>
        </p:txBody>
      </p:sp>
      <p:pic>
        <p:nvPicPr>
          <p:cNvPr id="12" name="Imagen 7" descr="https://fb-s-d-a.akamaihd.net/h-ak-fbx/v/t1.0-0/c0.12.200.200/p200x200/14991989_1974671112585235_6720614962659513221_n.jpg?oh=30f08512700806e54f8678edd8807b15&amp;oe=59F38D27&amp;__gda__=1512998134_f2da611ba7f9a3d7e212f74c504d0f3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3861048"/>
            <a:ext cx="3240360" cy="1800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Imagen 6" descr="La imagen puede contener: una o varias personas, personas sentadas e interio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3933056"/>
            <a:ext cx="3096344" cy="15902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PLANEA18\Downloads\diapoplaneacion20173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5217"/>
            <a:ext cx="9144000" cy="6903217"/>
          </a:xfrm>
          <a:prstGeom prst="rect">
            <a:avLst/>
          </a:prstGeom>
          <a:noFill/>
        </p:spPr>
      </p:pic>
      <p:sp>
        <p:nvSpPr>
          <p:cNvPr id="5" name="4 CuadroTexto"/>
          <p:cNvSpPr txBox="1"/>
          <p:nvPr/>
        </p:nvSpPr>
        <p:spPr>
          <a:xfrm>
            <a:off x="971600" y="476672"/>
            <a:ext cx="67151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4000" dirty="0" smtClean="0"/>
              <a:t>PROYECTOS EN EJECUCIÓN 2017</a:t>
            </a:r>
            <a:endParaRPr lang="es-CO" sz="4000" dirty="0">
              <a:solidFill>
                <a:srgbClr val="FF0000"/>
              </a:solidFill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6500826" y="5857892"/>
            <a:ext cx="2643174" cy="10001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b="1" dirty="0" smtClean="0">
                <a:solidFill>
                  <a:schemeClr val="tx1"/>
                </a:solidFill>
              </a:rPr>
              <a:t>RICARDO ALBARADO BESTENE</a:t>
            </a:r>
          </a:p>
          <a:p>
            <a:pPr algn="ctr"/>
            <a:r>
              <a:rPr lang="es-CO" sz="1200" b="1" dirty="0" smtClean="0">
                <a:solidFill>
                  <a:schemeClr val="tx1"/>
                </a:solidFill>
              </a:rPr>
              <a:t>Gobernador</a:t>
            </a:r>
            <a:endParaRPr lang="es-CO" sz="1200" b="1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Users\PLANEACION\Downloads\fotos facahad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1772816"/>
            <a:ext cx="5934904" cy="402011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PLANEA18\Downloads\diapoplaneacion20173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5217"/>
            <a:ext cx="9144000" cy="6903217"/>
          </a:xfrm>
          <a:prstGeom prst="rect">
            <a:avLst/>
          </a:prstGeom>
          <a:noFill/>
        </p:spPr>
      </p:pic>
      <p:sp>
        <p:nvSpPr>
          <p:cNvPr id="6" name="5 CuadroTexto"/>
          <p:cNvSpPr txBox="1"/>
          <p:nvPr/>
        </p:nvSpPr>
        <p:spPr>
          <a:xfrm>
            <a:off x="5214910" y="0"/>
            <a:ext cx="3929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HUMANIZANDO EL DESARROLLO</a:t>
            </a:r>
            <a:endParaRPr lang="es-CO" dirty="0"/>
          </a:p>
        </p:txBody>
      </p:sp>
      <p:sp>
        <p:nvSpPr>
          <p:cNvPr id="7" name="6 CuadroTexto"/>
          <p:cNvSpPr txBox="1"/>
          <p:nvPr/>
        </p:nvSpPr>
        <p:spPr>
          <a:xfrm>
            <a:off x="714348" y="571480"/>
            <a:ext cx="66659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UNIDAD ADMINISTRATIVA ESPECIAL DE SALUD DE ARAUCA</a:t>
            </a:r>
            <a:endParaRPr lang="es-CO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714348" y="1214422"/>
            <a:ext cx="7286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 smtClean="0"/>
              <a:t>PROYECTOS Y PROGRAMAS EN EJECUCION 2017</a:t>
            </a:r>
            <a:endParaRPr lang="es-CO" b="1" dirty="0"/>
          </a:p>
        </p:txBody>
      </p:sp>
      <p:sp>
        <p:nvSpPr>
          <p:cNvPr id="9" name="8 CuadroTexto"/>
          <p:cNvSpPr txBox="1"/>
          <p:nvPr/>
        </p:nvSpPr>
        <p:spPr>
          <a:xfrm>
            <a:off x="785786" y="1643050"/>
            <a:ext cx="7572428" cy="6309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0"/>
              </a:spcAft>
            </a:pPr>
            <a:endParaRPr lang="es-CO" sz="1500" b="1" dirty="0" smtClean="0">
              <a:latin typeface="Arial" pitchFamily="34" charset="0"/>
              <a:cs typeface="Arial" pitchFamily="34" charset="0"/>
            </a:endParaRPr>
          </a:p>
          <a:p>
            <a:pPr lvl="0" algn="just">
              <a:defRPr/>
            </a:pPr>
            <a:r>
              <a:rPr lang="es-CO" sz="1600" b="1" dirty="0" smtClean="0">
                <a:latin typeface="Arial" pitchFamily="34" charset="0"/>
                <a:cs typeface="Arial" pitchFamily="34" charset="0"/>
              </a:rPr>
              <a:t>NOMBRE DEL PROYECTO</a:t>
            </a:r>
            <a:r>
              <a:rPr lang="es-CO" sz="1600" dirty="0" smtClean="0">
                <a:latin typeface="Arial" pitchFamily="34" charset="0"/>
                <a:cs typeface="Arial" pitchFamily="34" charset="0"/>
              </a:rPr>
              <a:t>: Implementación de acciones para el fortalecimiento de la política de la salud sexual y reproductiva, prevención del embarazo en adolescentes, suicidio y consumo de sustancias psicoactivas en los municipios del </a:t>
            </a:r>
            <a:r>
              <a:rPr lang="es-CO" sz="1600" dirty="0" err="1" smtClean="0">
                <a:latin typeface="Arial" pitchFamily="34" charset="0"/>
                <a:cs typeface="Arial" pitchFamily="34" charset="0"/>
              </a:rPr>
              <a:t>dpto</a:t>
            </a:r>
            <a:r>
              <a:rPr lang="es-CO" sz="1600" dirty="0" smtClean="0">
                <a:latin typeface="Arial" pitchFamily="34" charset="0"/>
                <a:cs typeface="Arial" pitchFamily="34" charset="0"/>
              </a:rPr>
              <a:t> de Arauca.</a:t>
            </a:r>
          </a:p>
          <a:p>
            <a:pPr algn="just">
              <a:defRPr/>
            </a:pPr>
            <a:endParaRPr lang="es-CO" sz="1600" b="1" dirty="0" smtClean="0">
              <a:latin typeface="Arial" pitchFamily="34" charset="0"/>
              <a:ea typeface="Calibri" panose="020F0502020204030204" pitchFamily="34" charset="0"/>
              <a:cs typeface="Arial" pitchFamily="34" charset="0"/>
            </a:endParaRPr>
          </a:p>
          <a:p>
            <a:pPr algn="ctr">
              <a:spcAft>
                <a:spcPts val="0"/>
              </a:spcAft>
            </a:pPr>
            <a:endParaRPr lang="es-CO" sz="1600" b="1" dirty="0" smtClean="0">
              <a:solidFill>
                <a:schemeClr val="lt1"/>
              </a:solidFill>
              <a:latin typeface="Arial" pitchFamily="34" charset="0"/>
              <a:cs typeface="Arial" pitchFamily="34" charset="0"/>
            </a:endParaRPr>
          </a:p>
          <a:p>
            <a:pPr lvl="0" algn="just">
              <a:defRPr/>
            </a:pPr>
            <a:r>
              <a:rPr lang="es-CO" sz="1600" b="1" dirty="0" smtClean="0">
                <a:latin typeface="Arial" pitchFamily="34" charset="0"/>
                <a:cs typeface="Arial" pitchFamily="34" charset="0"/>
              </a:rPr>
              <a:t>VALOR</a:t>
            </a:r>
            <a:r>
              <a:rPr lang="es-CO" sz="160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es-ES" sz="1600" b="1" dirty="0" smtClean="0">
                <a:latin typeface="Arial" pitchFamily="34" charset="0"/>
                <a:cs typeface="Arial" pitchFamily="34" charset="0"/>
              </a:rPr>
              <a:t>3.000.000.000</a:t>
            </a:r>
            <a:endParaRPr lang="es-CO" sz="1600" b="1" dirty="0" smtClean="0">
              <a:latin typeface="Arial" pitchFamily="34" charset="0"/>
              <a:cs typeface="Arial" pitchFamily="34" charset="0"/>
            </a:endParaRPr>
          </a:p>
          <a:p>
            <a:pPr algn="just">
              <a:defRPr/>
            </a:pPr>
            <a:endParaRPr lang="es-CO" sz="1600" b="1" dirty="0" smtClean="0">
              <a:latin typeface="Arial" pitchFamily="34" charset="0"/>
              <a:cs typeface="Arial" pitchFamily="34" charset="0"/>
            </a:endParaRPr>
          </a:p>
          <a:p>
            <a:pPr lvl="0"/>
            <a:endParaRPr lang="es-CO" sz="1600" b="1" dirty="0" smtClean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es-CO" sz="1600" b="1" dirty="0" smtClean="0">
                <a:latin typeface="Arial" pitchFamily="34" charset="0"/>
                <a:cs typeface="Arial" pitchFamily="34" charset="0"/>
              </a:rPr>
              <a:t>TIEMPO DE EJECUCION</a:t>
            </a:r>
            <a:r>
              <a:rPr lang="es-CO" sz="1600" dirty="0" smtClean="0">
                <a:latin typeface="Arial" pitchFamily="34" charset="0"/>
                <a:cs typeface="Arial" pitchFamily="34" charset="0"/>
              </a:rPr>
              <a:t>: 29 de Junio al 28 de Diciembre del 2017</a:t>
            </a:r>
          </a:p>
          <a:p>
            <a:endParaRPr lang="es-CO" sz="16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5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6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5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6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5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500" dirty="0" smtClean="0">
              <a:latin typeface="Arial" pitchFamily="34" charset="0"/>
              <a:cs typeface="Arial" pitchFamily="34" charset="0"/>
            </a:endParaRPr>
          </a:p>
          <a:p>
            <a:endParaRPr lang="es-CO" sz="1500" b="1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600" b="1" dirty="0" smtClean="0">
              <a:solidFill>
                <a:schemeClr val="dk1"/>
              </a:solidFill>
            </a:endParaRPr>
          </a:p>
          <a:p>
            <a:endParaRPr lang="es-CO" b="1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dirty="0" smtClean="0"/>
          </a:p>
          <a:p>
            <a:endParaRPr lang="es-CO" dirty="0" smtClean="0"/>
          </a:p>
          <a:p>
            <a:endParaRPr lang="es-CO" dirty="0"/>
          </a:p>
        </p:txBody>
      </p:sp>
      <p:sp>
        <p:nvSpPr>
          <p:cNvPr id="18" name="17 Rectángulo"/>
          <p:cNvSpPr/>
          <p:nvPr/>
        </p:nvSpPr>
        <p:spPr>
          <a:xfrm>
            <a:off x="6500826" y="5857892"/>
            <a:ext cx="2643174" cy="10001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b="1" dirty="0" smtClean="0">
                <a:solidFill>
                  <a:schemeClr val="tx1"/>
                </a:solidFill>
              </a:rPr>
              <a:t>RICARDO ALBARADO BESTENE</a:t>
            </a:r>
          </a:p>
          <a:p>
            <a:pPr algn="ctr"/>
            <a:r>
              <a:rPr lang="es-CO" sz="1200" b="1" dirty="0" smtClean="0">
                <a:solidFill>
                  <a:schemeClr val="tx1"/>
                </a:solidFill>
              </a:rPr>
              <a:t>Gobernador</a:t>
            </a:r>
            <a:endParaRPr lang="es-CO" sz="1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PLANEA18\Downloads\diapoplaneacion20173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5217"/>
            <a:ext cx="9144000" cy="6903217"/>
          </a:xfrm>
          <a:prstGeom prst="rect">
            <a:avLst/>
          </a:prstGeom>
          <a:noFill/>
        </p:spPr>
      </p:pic>
      <p:sp>
        <p:nvSpPr>
          <p:cNvPr id="6" name="5 CuadroTexto"/>
          <p:cNvSpPr txBox="1"/>
          <p:nvPr/>
        </p:nvSpPr>
        <p:spPr>
          <a:xfrm>
            <a:off x="5214910" y="0"/>
            <a:ext cx="3929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HUMANIZANDO EL DESARROLLO</a:t>
            </a:r>
            <a:endParaRPr lang="es-CO" dirty="0"/>
          </a:p>
        </p:txBody>
      </p:sp>
      <p:sp>
        <p:nvSpPr>
          <p:cNvPr id="7" name="6 CuadroTexto"/>
          <p:cNvSpPr txBox="1"/>
          <p:nvPr/>
        </p:nvSpPr>
        <p:spPr>
          <a:xfrm>
            <a:off x="714348" y="571480"/>
            <a:ext cx="68099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UNIDAD ADMINISTRATIVA ESPECIAL DE SALUD DE ARAUCA</a:t>
            </a:r>
            <a:endParaRPr lang="es-CO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714348" y="1214422"/>
            <a:ext cx="7286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/>
              <a:t>PROYECTOS Y PROGRAMAS EN EJECUCION 2017</a:t>
            </a:r>
            <a:endParaRPr lang="es-CO" b="1" dirty="0"/>
          </a:p>
        </p:txBody>
      </p:sp>
      <p:sp>
        <p:nvSpPr>
          <p:cNvPr id="9" name="8 CuadroTexto"/>
          <p:cNvSpPr txBox="1"/>
          <p:nvPr/>
        </p:nvSpPr>
        <p:spPr>
          <a:xfrm>
            <a:off x="785786" y="1643050"/>
            <a:ext cx="7572428" cy="7278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endParaRPr lang="es-CO" sz="1500" b="1" dirty="0" smtClean="0">
              <a:latin typeface="Arial" pitchFamily="34" charset="0"/>
              <a:cs typeface="Arial" pitchFamily="34" charset="0"/>
            </a:endParaRPr>
          </a:p>
          <a:p>
            <a:pPr algn="just">
              <a:spcAft>
                <a:spcPts val="0"/>
              </a:spcAft>
            </a:pPr>
            <a:r>
              <a:rPr lang="es-CO" sz="1600" b="1" dirty="0" smtClean="0">
                <a:latin typeface="Arial" pitchFamily="34" charset="0"/>
                <a:cs typeface="Arial" pitchFamily="34" charset="0"/>
              </a:rPr>
              <a:t>NOMBRE DEL PROYECTO</a:t>
            </a:r>
            <a:r>
              <a:rPr lang="es-CO" sz="1600" dirty="0" smtClean="0">
                <a:latin typeface="Arial" pitchFamily="34" charset="0"/>
                <a:cs typeface="Arial" pitchFamily="34" charset="0"/>
              </a:rPr>
              <a:t>: F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ortalecimiento de acciones para el programa de atención psicosocial y salud integral a las víctimas del conflicto armado en el departamento de Arauca</a:t>
            </a:r>
            <a:endParaRPr lang="es-CO" sz="1600" b="1" dirty="0" smtClean="0">
              <a:latin typeface="Arial" pitchFamily="34" charset="0"/>
              <a:ea typeface="Calibri" panose="020F0502020204030204" pitchFamily="34" charset="0"/>
              <a:cs typeface="Arial" pitchFamily="34" charset="0"/>
            </a:endParaRPr>
          </a:p>
          <a:p>
            <a:pPr algn="just"/>
            <a:endParaRPr lang="es-CO" sz="1600" dirty="0" smtClean="0">
              <a:solidFill>
                <a:schemeClr val="lt1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defRPr/>
            </a:pPr>
            <a:endParaRPr lang="es-CO" sz="1600" b="1" dirty="0" smtClean="0">
              <a:latin typeface="Arial" pitchFamily="34" charset="0"/>
              <a:ea typeface="Calibri" panose="020F0502020204030204" pitchFamily="34" charset="0"/>
              <a:cs typeface="Arial" pitchFamily="34" charset="0"/>
            </a:endParaRPr>
          </a:p>
          <a:p>
            <a:pPr algn="ctr">
              <a:spcAft>
                <a:spcPts val="0"/>
              </a:spcAft>
            </a:pPr>
            <a:endParaRPr lang="es-CO" sz="1600" b="1" dirty="0" smtClean="0">
              <a:solidFill>
                <a:schemeClr val="lt1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defRPr/>
            </a:pPr>
            <a:r>
              <a:rPr lang="es-CO" sz="1600" b="1" dirty="0" smtClean="0">
                <a:latin typeface="Arial" pitchFamily="34" charset="0"/>
                <a:cs typeface="Arial" pitchFamily="34" charset="0"/>
              </a:rPr>
              <a:t>VALOR</a:t>
            </a:r>
            <a:r>
              <a:rPr lang="es-CO" sz="160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es-CO" sz="1600" b="1" dirty="0" smtClean="0">
                <a:latin typeface="Arial" pitchFamily="34" charset="0"/>
                <a:cs typeface="Arial" pitchFamily="34" charset="0"/>
              </a:rPr>
              <a:t>100.000.000,00</a:t>
            </a:r>
          </a:p>
          <a:p>
            <a:pPr algn="just">
              <a:defRPr/>
            </a:pPr>
            <a:endParaRPr lang="es-CO" sz="1600" b="1" dirty="0" smtClean="0">
              <a:latin typeface="Arial" pitchFamily="34" charset="0"/>
              <a:cs typeface="Arial" pitchFamily="34" charset="0"/>
            </a:endParaRPr>
          </a:p>
          <a:p>
            <a:pPr algn="just">
              <a:defRPr/>
            </a:pPr>
            <a:endParaRPr lang="es-CO" sz="1600" b="1" dirty="0" smtClean="0">
              <a:latin typeface="Arial" pitchFamily="34" charset="0"/>
              <a:cs typeface="Arial" pitchFamily="34" charset="0"/>
            </a:endParaRPr>
          </a:p>
          <a:p>
            <a:pPr lvl="0"/>
            <a:endParaRPr lang="es-CO" sz="1600" b="1" dirty="0" smtClean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es-CO" sz="1600" b="1" dirty="0" smtClean="0">
                <a:latin typeface="Arial" pitchFamily="34" charset="0"/>
                <a:cs typeface="Arial" pitchFamily="34" charset="0"/>
              </a:rPr>
              <a:t>TIEMPO DE EJECUCION</a:t>
            </a:r>
            <a:r>
              <a:rPr lang="es-CO" sz="1600" dirty="0" smtClean="0">
                <a:latin typeface="Arial" pitchFamily="34" charset="0"/>
                <a:cs typeface="Arial" pitchFamily="34" charset="0"/>
              </a:rPr>
              <a:t>: 01 de julio a 15 de Diciembre 2017</a:t>
            </a:r>
            <a:endParaRPr lang="es-CO" sz="16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es-CO" sz="16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es-CO" sz="16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es-CO" sz="1600" dirty="0" smtClean="0">
              <a:latin typeface="Arial" pitchFamily="34" charset="0"/>
              <a:cs typeface="Arial" pitchFamily="34" charset="0"/>
            </a:endParaRPr>
          </a:p>
          <a:p>
            <a:endParaRPr lang="es-CO" sz="15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5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6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5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6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5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500" dirty="0" smtClean="0">
              <a:latin typeface="Arial" pitchFamily="34" charset="0"/>
              <a:cs typeface="Arial" pitchFamily="34" charset="0"/>
            </a:endParaRPr>
          </a:p>
          <a:p>
            <a:endParaRPr lang="es-CO" sz="1500" b="1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600" b="1" dirty="0" smtClean="0">
              <a:solidFill>
                <a:schemeClr val="dk1"/>
              </a:solidFill>
            </a:endParaRPr>
          </a:p>
          <a:p>
            <a:endParaRPr lang="es-CO" b="1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dirty="0" smtClean="0"/>
          </a:p>
          <a:p>
            <a:endParaRPr lang="es-CO" dirty="0" smtClean="0"/>
          </a:p>
          <a:p>
            <a:endParaRPr lang="es-CO" dirty="0"/>
          </a:p>
        </p:txBody>
      </p:sp>
      <p:sp>
        <p:nvSpPr>
          <p:cNvPr id="18" name="17 Rectángulo"/>
          <p:cNvSpPr/>
          <p:nvPr/>
        </p:nvSpPr>
        <p:spPr>
          <a:xfrm>
            <a:off x="6500826" y="5857892"/>
            <a:ext cx="2643174" cy="10001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b="1" dirty="0" smtClean="0">
                <a:solidFill>
                  <a:schemeClr val="tx1"/>
                </a:solidFill>
              </a:rPr>
              <a:t>RICARDO ALBARADO BESTENE</a:t>
            </a:r>
          </a:p>
          <a:p>
            <a:pPr algn="ctr"/>
            <a:r>
              <a:rPr lang="es-CO" sz="1200" b="1" dirty="0" smtClean="0">
                <a:solidFill>
                  <a:schemeClr val="tx1"/>
                </a:solidFill>
              </a:rPr>
              <a:t>Gobernador</a:t>
            </a:r>
            <a:endParaRPr lang="es-CO" sz="1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PLANEA18\Downloads\diapoplaneacion20173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7833"/>
            <a:ext cx="9144000" cy="6903217"/>
          </a:xfrm>
          <a:prstGeom prst="rect">
            <a:avLst/>
          </a:prstGeom>
          <a:noFill/>
        </p:spPr>
      </p:pic>
      <p:sp>
        <p:nvSpPr>
          <p:cNvPr id="6" name="5 CuadroTexto"/>
          <p:cNvSpPr txBox="1"/>
          <p:nvPr/>
        </p:nvSpPr>
        <p:spPr>
          <a:xfrm>
            <a:off x="5214910" y="0"/>
            <a:ext cx="3929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HUMANIZANDO EL DESARROLLO</a:t>
            </a:r>
            <a:endParaRPr lang="es-CO" dirty="0"/>
          </a:p>
        </p:txBody>
      </p:sp>
      <p:sp>
        <p:nvSpPr>
          <p:cNvPr id="7" name="6 CuadroTexto"/>
          <p:cNvSpPr txBox="1"/>
          <p:nvPr/>
        </p:nvSpPr>
        <p:spPr>
          <a:xfrm>
            <a:off x="1259632" y="548680"/>
            <a:ext cx="65939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/>
              <a:t>UNIDAD ADMINISTRATIVA ESPECIAL DE SALUD DE ARAUCA</a:t>
            </a:r>
            <a:endParaRPr lang="es-CO" b="1" dirty="0"/>
          </a:p>
        </p:txBody>
      </p:sp>
      <p:sp>
        <p:nvSpPr>
          <p:cNvPr id="8" name="7 CuadroTexto"/>
          <p:cNvSpPr txBox="1"/>
          <p:nvPr/>
        </p:nvSpPr>
        <p:spPr>
          <a:xfrm>
            <a:off x="714348" y="1214422"/>
            <a:ext cx="7286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PROYECTOS Y PROGRAMAS EN EJECUCION 2017</a:t>
            </a:r>
            <a:endParaRPr lang="es-CO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785786" y="1643050"/>
            <a:ext cx="7572428" cy="7278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endParaRPr lang="es-CO" sz="1500" b="1" dirty="0" smtClean="0">
              <a:latin typeface="Arial" pitchFamily="34" charset="0"/>
              <a:cs typeface="Arial" pitchFamily="34" charset="0"/>
            </a:endParaRPr>
          </a:p>
          <a:p>
            <a:pPr algn="just">
              <a:spcAft>
                <a:spcPts val="0"/>
              </a:spcAft>
            </a:pPr>
            <a:r>
              <a:rPr lang="es-CO" sz="1600" b="1" dirty="0" smtClean="0">
                <a:latin typeface="Arial" pitchFamily="34" charset="0"/>
                <a:cs typeface="Arial" pitchFamily="34" charset="0"/>
              </a:rPr>
              <a:t>NOMBRE DEL PROYECTO</a:t>
            </a:r>
            <a:r>
              <a:rPr lang="es-CO" sz="1600" dirty="0" smtClean="0">
                <a:latin typeface="Arial" pitchFamily="34" charset="0"/>
                <a:cs typeface="Arial" pitchFamily="34" charset="0"/>
              </a:rPr>
              <a:t>: F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ortalecimiento de acciones para el programa de atención psicosocial y salud integral a las víctimas del conflicto armado en el departamento de Arauca</a:t>
            </a:r>
            <a:endParaRPr lang="es-CO" sz="1600" b="1" dirty="0" smtClean="0">
              <a:latin typeface="Arial" pitchFamily="34" charset="0"/>
              <a:ea typeface="Calibri" panose="020F0502020204030204" pitchFamily="34" charset="0"/>
              <a:cs typeface="Arial" pitchFamily="34" charset="0"/>
            </a:endParaRPr>
          </a:p>
          <a:p>
            <a:pPr algn="just"/>
            <a:endParaRPr lang="es-CO" sz="1600" dirty="0" smtClean="0">
              <a:solidFill>
                <a:schemeClr val="lt1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defRPr/>
            </a:pPr>
            <a:endParaRPr lang="es-CO" sz="1600" b="1" dirty="0" smtClean="0">
              <a:latin typeface="Arial" pitchFamily="34" charset="0"/>
              <a:ea typeface="Calibri" panose="020F0502020204030204" pitchFamily="34" charset="0"/>
              <a:cs typeface="Arial" pitchFamily="34" charset="0"/>
            </a:endParaRPr>
          </a:p>
          <a:p>
            <a:pPr algn="just">
              <a:defRPr/>
            </a:pPr>
            <a:r>
              <a:rPr lang="es-CO" sz="1600" b="1" dirty="0" smtClean="0">
                <a:latin typeface="Arial" pitchFamily="34" charset="0"/>
                <a:cs typeface="Arial" pitchFamily="34" charset="0"/>
              </a:rPr>
              <a:t>VALOR</a:t>
            </a:r>
            <a:r>
              <a:rPr lang="es-CO" sz="160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es-CO" sz="1600" b="1" dirty="0" smtClean="0">
                <a:latin typeface="Arial" pitchFamily="34" charset="0"/>
                <a:cs typeface="Arial" pitchFamily="34" charset="0"/>
              </a:rPr>
              <a:t>679.000.000,00</a:t>
            </a:r>
          </a:p>
          <a:p>
            <a:pPr algn="just">
              <a:defRPr/>
            </a:pPr>
            <a:endParaRPr lang="es-CO" sz="1600" b="1" dirty="0" smtClean="0">
              <a:latin typeface="Arial" pitchFamily="34" charset="0"/>
              <a:cs typeface="Arial" pitchFamily="34" charset="0"/>
            </a:endParaRPr>
          </a:p>
          <a:p>
            <a:pPr algn="just">
              <a:defRPr/>
            </a:pPr>
            <a:endParaRPr lang="es-CO" sz="1600" b="1" dirty="0" smtClean="0">
              <a:latin typeface="Arial" pitchFamily="34" charset="0"/>
              <a:cs typeface="Arial" pitchFamily="34" charset="0"/>
            </a:endParaRPr>
          </a:p>
          <a:p>
            <a:pPr algn="just">
              <a:defRPr/>
            </a:pPr>
            <a:endParaRPr lang="es-CO" sz="1600" b="1" dirty="0" smtClean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es-CO" sz="1600" b="1" dirty="0" smtClean="0">
                <a:latin typeface="Arial" pitchFamily="34" charset="0"/>
                <a:cs typeface="Arial" pitchFamily="34" charset="0"/>
              </a:rPr>
              <a:t>TIEMPO DE EJECUCION</a:t>
            </a:r>
            <a:r>
              <a:rPr lang="es-CO" sz="1600" dirty="0" smtClean="0">
                <a:latin typeface="Arial" pitchFamily="34" charset="0"/>
                <a:cs typeface="Arial" pitchFamily="34" charset="0"/>
              </a:rPr>
              <a:t>: Del 08 de Mayo al 15 Diciembre de 2017</a:t>
            </a:r>
            <a:endParaRPr lang="es-CO" sz="16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es-CO" sz="16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es-CO" sz="16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es-CO" sz="16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es-CO" sz="1600" dirty="0" smtClean="0">
              <a:latin typeface="Arial" pitchFamily="34" charset="0"/>
              <a:cs typeface="Arial" pitchFamily="34" charset="0"/>
            </a:endParaRPr>
          </a:p>
          <a:p>
            <a:endParaRPr lang="es-CO" sz="15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5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6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5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6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5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500" dirty="0" smtClean="0">
              <a:latin typeface="Arial" pitchFamily="34" charset="0"/>
              <a:cs typeface="Arial" pitchFamily="34" charset="0"/>
            </a:endParaRPr>
          </a:p>
          <a:p>
            <a:endParaRPr lang="es-CO" sz="1500" b="1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600" b="1" dirty="0" smtClean="0">
              <a:solidFill>
                <a:schemeClr val="dk1"/>
              </a:solidFill>
            </a:endParaRPr>
          </a:p>
          <a:p>
            <a:endParaRPr lang="es-CO" b="1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dirty="0" smtClean="0"/>
          </a:p>
          <a:p>
            <a:endParaRPr lang="es-CO" dirty="0" smtClean="0"/>
          </a:p>
          <a:p>
            <a:endParaRPr lang="es-CO" dirty="0"/>
          </a:p>
        </p:txBody>
      </p:sp>
      <p:sp>
        <p:nvSpPr>
          <p:cNvPr id="18" name="17 Rectángulo"/>
          <p:cNvSpPr/>
          <p:nvPr/>
        </p:nvSpPr>
        <p:spPr>
          <a:xfrm>
            <a:off x="6500826" y="5857892"/>
            <a:ext cx="2643174" cy="10001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dirty="0" smtClean="0">
                <a:solidFill>
                  <a:schemeClr val="tx1"/>
                </a:solidFill>
              </a:rPr>
              <a:t>RICARDO ALBARADO BESTENE</a:t>
            </a:r>
          </a:p>
          <a:p>
            <a:pPr algn="ctr"/>
            <a:r>
              <a:rPr lang="es-CO" sz="1200" dirty="0" smtClean="0">
                <a:solidFill>
                  <a:schemeClr val="tx1"/>
                </a:solidFill>
              </a:rPr>
              <a:t>Gobernador</a:t>
            </a:r>
            <a:endParaRPr lang="es-CO" sz="1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PLANEA18\Downloads\diapoplaneacion20173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4175"/>
            <a:ext cx="9144000" cy="6903217"/>
          </a:xfrm>
          <a:prstGeom prst="rect">
            <a:avLst/>
          </a:prstGeom>
          <a:noFill/>
        </p:spPr>
      </p:pic>
      <p:sp>
        <p:nvSpPr>
          <p:cNvPr id="6" name="5 CuadroTexto"/>
          <p:cNvSpPr txBox="1"/>
          <p:nvPr/>
        </p:nvSpPr>
        <p:spPr>
          <a:xfrm>
            <a:off x="5214910" y="0"/>
            <a:ext cx="3929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HUMANIZANDO EL DESARROLLO</a:t>
            </a:r>
            <a:endParaRPr lang="es-CO" dirty="0"/>
          </a:p>
        </p:txBody>
      </p:sp>
      <p:sp>
        <p:nvSpPr>
          <p:cNvPr id="7" name="6 CuadroTexto"/>
          <p:cNvSpPr txBox="1"/>
          <p:nvPr/>
        </p:nvSpPr>
        <p:spPr>
          <a:xfrm>
            <a:off x="714348" y="571480"/>
            <a:ext cx="48577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UNIDAD ADMINISTRATIVA ESPECIAL DE SALUD DE ARAUCA</a:t>
            </a:r>
            <a:endParaRPr lang="es-CO" dirty="0"/>
          </a:p>
        </p:txBody>
      </p:sp>
      <p:sp>
        <p:nvSpPr>
          <p:cNvPr id="8" name="7 CuadroTexto"/>
          <p:cNvSpPr txBox="1"/>
          <p:nvPr/>
        </p:nvSpPr>
        <p:spPr>
          <a:xfrm>
            <a:off x="714348" y="1214422"/>
            <a:ext cx="7286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PROYECTOS Y PROGRAMAS EN EJECUCION 2017</a:t>
            </a:r>
            <a:endParaRPr lang="es-CO" dirty="0"/>
          </a:p>
        </p:txBody>
      </p:sp>
      <p:sp>
        <p:nvSpPr>
          <p:cNvPr id="9" name="8 CuadroTexto"/>
          <p:cNvSpPr txBox="1"/>
          <p:nvPr/>
        </p:nvSpPr>
        <p:spPr>
          <a:xfrm>
            <a:off x="785786" y="1643050"/>
            <a:ext cx="7572428" cy="8156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endParaRPr lang="es-CO" sz="1500" b="1" dirty="0" smtClean="0">
              <a:latin typeface="Arial" pitchFamily="34" charset="0"/>
              <a:cs typeface="Arial" pitchFamily="34" charset="0"/>
            </a:endParaRPr>
          </a:p>
          <a:p>
            <a:pPr algn="just">
              <a:defRPr/>
            </a:pPr>
            <a:r>
              <a:rPr lang="es-CO" sz="1600" b="1" dirty="0" smtClean="0">
                <a:latin typeface="Arial" pitchFamily="34" charset="0"/>
                <a:cs typeface="Arial" pitchFamily="34" charset="0"/>
              </a:rPr>
              <a:t>NOMBRE DEL PROYECTO</a:t>
            </a:r>
            <a:r>
              <a:rPr lang="es-CO" sz="1600" dirty="0" smtClean="0">
                <a:latin typeface="Arial" pitchFamily="34" charset="0"/>
                <a:cs typeface="Arial" pitchFamily="34" charset="0"/>
              </a:rPr>
              <a:t>: A</a:t>
            </a:r>
            <a:r>
              <a:rPr lang="es-ES_tradnl" sz="1600" dirty="0" smtClean="0">
                <a:latin typeface="Arial" pitchFamily="34" charset="0"/>
                <a:cs typeface="Arial" pitchFamily="34" charset="0"/>
              </a:rPr>
              <a:t>poyo a los programas de prevención y atención integral a las familias indígenas con problemas de adicción a sustancias psicoactivas, alcoholismo y abandono en el departamento de Arauca en cumplimiento de los fallos de tutela.</a:t>
            </a:r>
            <a:endParaRPr lang="es-CO" sz="1600" b="1" dirty="0" smtClean="0">
              <a:latin typeface="Arial" pitchFamily="34" charset="0"/>
              <a:cs typeface="Arial" pitchFamily="34" charset="0"/>
            </a:endParaRPr>
          </a:p>
          <a:p>
            <a:pPr algn="just">
              <a:spcAft>
                <a:spcPts val="0"/>
              </a:spcAft>
            </a:pPr>
            <a:endParaRPr lang="es-CO" sz="1600" b="1" dirty="0" smtClean="0">
              <a:latin typeface="Arial" pitchFamily="34" charset="0"/>
              <a:ea typeface="Calibri" panose="020F0502020204030204" pitchFamily="34" charset="0"/>
              <a:cs typeface="Arial" pitchFamily="34" charset="0"/>
            </a:endParaRPr>
          </a:p>
          <a:p>
            <a:pPr algn="just">
              <a:defRPr/>
            </a:pPr>
            <a:endParaRPr lang="es-CO" sz="1600" b="1" dirty="0" smtClean="0">
              <a:latin typeface="Arial" pitchFamily="34" charset="0"/>
              <a:ea typeface="Calibri" panose="020F0502020204030204" pitchFamily="34" charset="0"/>
              <a:cs typeface="Arial" pitchFamily="34" charset="0"/>
            </a:endParaRPr>
          </a:p>
          <a:p>
            <a:pPr algn="just">
              <a:defRPr/>
            </a:pPr>
            <a:r>
              <a:rPr lang="es-CO" sz="1600" b="1" dirty="0" smtClean="0">
                <a:latin typeface="Arial" pitchFamily="34" charset="0"/>
                <a:cs typeface="Arial" pitchFamily="34" charset="0"/>
              </a:rPr>
              <a:t>VALOR</a:t>
            </a:r>
            <a:r>
              <a:rPr lang="es-CO" sz="160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es-CO" sz="1600" b="1" dirty="0" smtClean="0">
                <a:latin typeface="Arial" pitchFamily="34" charset="0"/>
                <a:cs typeface="Arial" pitchFamily="34" charset="0"/>
              </a:rPr>
              <a:t>100.000.000</a:t>
            </a:r>
            <a:endParaRPr lang="es-CO" sz="1600" b="1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defRPr/>
            </a:pPr>
            <a:endParaRPr lang="es-CO" sz="1600" b="1" dirty="0" smtClean="0">
              <a:latin typeface="Arial" pitchFamily="34" charset="0"/>
              <a:cs typeface="Arial" pitchFamily="34" charset="0"/>
            </a:endParaRPr>
          </a:p>
          <a:p>
            <a:pPr algn="just">
              <a:defRPr/>
            </a:pPr>
            <a:endParaRPr lang="es-CO" sz="1600" b="1" dirty="0" smtClean="0">
              <a:latin typeface="Arial" pitchFamily="34" charset="0"/>
              <a:cs typeface="Arial" pitchFamily="34" charset="0"/>
            </a:endParaRPr>
          </a:p>
          <a:p>
            <a:pPr algn="just">
              <a:defRPr/>
            </a:pPr>
            <a:endParaRPr lang="es-CO" sz="1600" b="1" dirty="0" smtClean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es-CO" sz="1600" b="1" dirty="0" smtClean="0">
                <a:latin typeface="Arial" pitchFamily="34" charset="0"/>
                <a:cs typeface="Arial" pitchFamily="34" charset="0"/>
              </a:rPr>
              <a:t>TIEMPO DE EJECUCION</a:t>
            </a:r>
            <a:r>
              <a:rPr lang="es-CO" sz="1600" dirty="0" smtClean="0">
                <a:latin typeface="Arial" pitchFamily="34" charset="0"/>
                <a:cs typeface="Arial" pitchFamily="34" charset="0"/>
              </a:rPr>
              <a:t>: Del 18 de Julio al  30 de Diciembre de 2017</a:t>
            </a:r>
            <a:endParaRPr lang="es-CO" sz="16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es-CO" sz="16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es-CO" sz="16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es-CO" sz="16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es-CO" sz="16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es-CO" sz="16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es-CO" sz="1600" dirty="0" smtClean="0">
              <a:latin typeface="Arial" pitchFamily="34" charset="0"/>
              <a:cs typeface="Arial" pitchFamily="34" charset="0"/>
            </a:endParaRPr>
          </a:p>
          <a:p>
            <a:endParaRPr lang="es-CO" sz="15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5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6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5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6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5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500" dirty="0" smtClean="0">
              <a:latin typeface="Arial" pitchFamily="34" charset="0"/>
              <a:cs typeface="Arial" pitchFamily="34" charset="0"/>
            </a:endParaRPr>
          </a:p>
          <a:p>
            <a:endParaRPr lang="es-CO" sz="1500" b="1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600" b="1" dirty="0" smtClean="0">
              <a:solidFill>
                <a:schemeClr val="dk1"/>
              </a:solidFill>
            </a:endParaRPr>
          </a:p>
          <a:p>
            <a:endParaRPr lang="es-CO" b="1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dirty="0" smtClean="0"/>
          </a:p>
          <a:p>
            <a:endParaRPr lang="es-CO" dirty="0" smtClean="0"/>
          </a:p>
          <a:p>
            <a:endParaRPr lang="es-CO" dirty="0"/>
          </a:p>
        </p:txBody>
      </p:sp>
      <p:sp>
        <p:nvSpPr>
          <p:cNvPr id="18" name="17 Rectángulo"/>
          <p:cNvSpPr/>
          <p:nvPr/>
        </p:nvSpPr>
        <p:spPr>
          <a:xfrm>
            <a:off x="6500826" y="5857892"/>
            <a:ext cx="2643174" cy="10001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dirty="0" smtClean="0">
                <a:solidFill>
                  <a:schemeClr val="tx1"/>
                </a:solidFill>
              </a:rPr>
              <a:t>RICARDO ALBARADO BESTENE</a:t>
            </a:r>
          </a:p>
          <a:p>
            <a:pPr algn="ctr"/>
            <a:r>
              <a:rPr lang="es-CO" sz="1200" dirty="0" smtClean="0">
                <a:solidFill>
                  <a:schemeClr val="tx1"/>
                </a:solidFill>
              </a:rPr>
              <a:t>Gobernador</a:t>
            </a:r>
            <a:endParaRPr lang="es-CO" sz="1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PLANEA18\Downloads\diapoplaneacion20173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5217"/>
            <a:ext cx="9144000" cy="6903217"/>
          </a:xfrm>
          <a:prstGeom prst="rect">
            <a:avLst/>
          </a:prstGeom>
          <a:noFill/>
        </p:spPr>
      </p:pic>
      <p:sp>
        <p:nvSpPr>
          <p:cNvPr id="5" name="4 CuadroTexto"/>
          <p:cNvSpPr txBox="1"/>
          <p:nvPr/>
        </p:nvSpPr>
        <p:spPr>
          <a:xfrm>
            <a:off x="899592" y="620688"/>
            <a:ext cx="705678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4000" dirty="0" smtClean="0"/>
              <a:t>PROYECTOS EJECUTADOS 2016 </a:t>
            </a:r>
            <a:endParaRPr lang="es-CO" sz="4000" dirty="0">
              <a:solidFill>
                <a:srgbClr val="FF0000"/>
              </a:solidFill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6372200" y="5805264"/>
            <a:ext cx="2643174" cy="10001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b="1" dirty="0" smtClean="0">
                <a:solidFill>
                  <a:schemeClr val="tx1"/>
                </a:solidFill>
              </a:rPr>
              <a:t>RICARDO ALBARADO BESTENE</a:t>
            </a:r>
          </a:p>
          <a:p>
            <a:pPr algn="ctr"/>
            <a:r>
              <a:rPr lang="es-CO" sz="1200" b="1" dirty="0" smtClean="0">
                <a:solidFill>
                  <a:schemeClr val="tx1"/>
                </a:solidFill>
              </a:rPr>
              <a:t>Gobernador</a:t>
            </a:r>
            <a:endParaRPr lang="es-CO" sz="1200" b="1" dirty="0">
              <a:solidFill>
                <a:schemeClr val="tx1"/>
              </a:solidFill>
            </a:endParaRPr>
          </a:p>
        </p:txBody>
      </p:sp>
      <p:pic>
        <p:nvPicPr>
          <p:cNvPr id="7" name="Picture 2" descr="C:\Users\PLANEACION\Downloads\fotos facahad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1988840"/>
            <a:ext cx="5400600" cy="36581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PLANEA18\Downloads\diapoplaneacion20173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4175"/>
            <a:ext cx="9144000" cy="6903217"/>
          </a:xfrm>
          <a:prstGeom prst="rect">
            <a:avLst/>
          </a:prstGeom>
          <a:noFill/>
        </p:spPr>
      </p:pic>
      <p:sp>
        <p:nvSpPr>
          <p:cNvPr id="6" name="5 CuadroTexto"/>
          <p:cNvSpPr txBox="1"/>
          <p:nvPr/>
        </p:nvSpPr>
        <p:spPr>
          <a:xfrm>
            <a:off x="5214910" y="0"/>
            <a:ext cx="3929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HUMANIZANDO EL DESARROLLO</a:t>
            </a:r>
            <a:endParaRPr lang="es-CO" dirty="0"/>
          </a:p>
        </p:txBody>
      </p:sp>
      <p:sp>
        <p:nvSpPr>
          <p:cNvPr id="7" name="6 CuadroTexto"/>
          <p:cNvSpPr txBox="1"/>
          <p:nvPr/>
        </p:nvSpPr>
        <p:spPr>
          <a:xfrm>
            <a:off x="714348" y="571480"/>
            <a:ext cx="64499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UNIDAD ADMINISTRATIVA ESPECIAL DE SALUD DE ARAUCA</a:t>
            </a:r>
            <a:endParaRPr lang="es-CO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714348" y="1214422"/>
            <a:ext cx="7286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 smtClean="0"/>
              <a:t>PROYECTOS Y PROGRAMAS EN EJECUCION 2017</a:t>
            </a:r>
            <a:endParaRPr lang="es-CO" b="1" dirty="0"/>
          </a:p>
        </p:txBody>
      </p:sp>
      <p:sp>
        <p:nvSpPr>
          <p:cNvPr id="9" name="8 CuadroTexto"/>
          <p:cNvSpPr txBox="1"/>
          <p:nvPr/>
        </p:nvSpPr>
        <p:spPr>
          <a:xfrm>
            <a:off x="785786" y="1643050"/>
            <a:ext cx="7572428" cy="75251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endParaRPr lang="es-CO" sz="1500" b="1" dirty="0" smtClean="0">
              <a:latin typeface="Arial" pitchFamily="34" charset="0"/>
              <a:cs typeface="Arial" pitchFamily="34" charset="0"/>
            </a:endParaRPr>
          </a:p>
          <a:p>
            <a:pPr algn="just">
              <a:defRPr/>
            </a:pPr>
            <a:r>
              <a:rPr lang="es-CO" sz="1600" b="1" dirty="0" smtClean="0">
                <a:latin typeface="Arial" pitchFamily="34" charset="0"/>
                <a:cs typeface="Arial" pitchFamily="34" charset="0"/>
              </a:rPr>
              <a:t>NOMBRE DEL PROYECTO</a:t>
            </a:r>
            <a:r>
              <a:rPr lang="es-CO" sz="1600" dirty="0" smtClean="0">
                <a:latin typeface="Arial" pitchFamily="34" charset="0"/>
                <a:cs typeface="Arial" pitchFamily="34" charset="0"/>
              </a:rPr>
              <a:t>: Implementación de estrategias de convivencia social y salud mental para el departamento de Arauca. </a:t>
            </a:r>
            <a:endParaRPr lang="es-CO" sz="1600" b="1" dirty="0" smtClean="0">
              <a:latin typeface="Arial" pitchFamily="34" charset="0"/>
              <a:cs typeface="Arial" pitchFamily="34" charset="0"/>
            </a:endParaRPr>
          </a:p>
          <a:p>
            <a:pPr algn="just">
              <a:spcAft>
                <a:spcPts val="0"/>
              </a:spcAft>
            </a:pPr>
            <a:endParaRPr lang="es-CO" sz="1600" b="1" dirty="0" smtClean="0">
              <a:latin typeface="Arial" pitchFamily="34" charset="0"/>
              <a:ea typeface="Calibri" panose="020F0502020204030204" pitchFamily="34" charset="0"/>
              <a:cs typeface="Arial" pitchFamily="34" charset="0"/>
            </a:endParaRPr>
          </a:p>
          <a:p>
            <a:pPr algn="just">
              <a:defRPr/>
            </a:pPr>
            <a:r>
              <a:rPr lang="es-CO" sz="1600" b="1" dirty="0" smtClean="0">
                <a:latin typeface="Arial" pitchFamily="34" charset="0"/>
                <a:cs typeface="Arial" pitchFamily="34" charset="0"/>
              </a:rPr>
              <a:t>VALOR</a:t>
            </a:r>
            <a:r>
              <a:rPr lang="es-CO" sz="160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es-CO" sz="1600" b="1" dirty="0" smtClean="0">
                <a:latin typeface="Arial" pitchFamily="34" charset="0"/>
                <a:cs typeface="Arial" pitchFamily="34" charset="0"/>
              </a:rPr>
              <a:t>300.000.000</a:t>
            </a:r>
            <a:endParaRPr lang="es-CO" sz="1600" b="1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defRPr/>
            </a:pPr>
            <a:endParaRPr lang="es-CO" sz="1600" b="1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defRPr/>
            </a:pPr>
            <a:endParaRPr lang="es-CO" sz="1600" b="1" dirty="0" smtClean="0">
              <a:latin typeface="Arial" pitchFamily="34" charset="0"/>
              <a:cs typeface="Arial" pitchFamily="34" charset="0"/>
            </a:endParaRPr>
          </a:p>
          <a:p>
            <a:pPr algn="just">
              <a:defRPr/>
            </a:pPr>
            <a:endParaRPr lang="es-CO" sz="1600" b="1" dirty="0" smtClean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es-CO" sz="1600" b="1" dirty="0" smtClean="0">
                <a:latin typeface="Arial" pitchFamily="34" charset="0"/>
                <a:cs typeface="Arial" pitchFamily="34" charset="0"/>
              </a:rPr>
              <a:t>TIEMPO DE EJECUCION</a:t>
            </a:r>
            <a:r>
              <a:rPr lang="es-CO" sz="1600" dirty="0" smtClean="0">
                <a:latin typeface="Arial" pitchFamily="34" charset="0"/>
                <a:cs typeface="Arial" pitchFamily="34" charset="0"/>
              </a:rPr>
              <a:t>: Del 12 de Junio al  30 de Marzo de  2018</a:t>
            </a:r>
            <a:endParaRPr lang="es-CO" sz="16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es-CO" sz="16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es-CO" sz="16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es-CO" sz="16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es-CO" sz="16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es-CO" sz="16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es-CO" sz="16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es-CO" sz="1600" dirty="0" smtClean="0">
              <a:latin typeface="Arial" pitchFamily="34" charset="0"/>
              <a:cs typeface="Arial" pitchFamily="34" charset="0"/>
            </a:endParaRPr>
          </a:p>
          <a:p>
            <a:endParaRPr lang="es-CO" sz="15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5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6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5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6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5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500" dirty="0" smtClean="0">
              <a:latin typeface="Arial" pitchFamily="34" charset="0"/>
              <a:cs typeface="Arial" pitchFamily="34" charset="0"/>
            </a:endParaRPr>
          </a:p>
          <a:p>
            <a:endParaRPr lang="es-CO" sz="1500" b="1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600" b="1" dirty="0" smtClean="0">
              <a:solidFill>
                <a:schemeClr val="dk1"/>
              </a:solidFill>
            </a:endParaRPr>
          </a:p>
          <a:p>
            <a:endParaRPr lang="es-CO" b="1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dirty="0" smtClean="0"/>
          </a:p>
          <a:p>
            <a:endParaRPr lang="es-CO" dirty="0" smtClean="0"/>
          </a:p>
          <a:p>
            <a:endParaRPr lang="es-CO" dirty="0"/>
          </a:p>
        </p:txBody>
      </p:sp>
      <p:sp>
        <p:nvSpPr>
          <p:cNvPr id="18" name="17 Rectángulo"/>
          <p:cNvSpPr/>
          <p:nvPr/>
        </p:nvSpPr>
        <p:spPr>
          <a:xfrm>
            <a:off x="6500826" y="5857892"/>
            <a:ext cx="2643174" cy="10001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dirty="0" smtClean="0">
                <a:solidFill>
                  <a:schemeClr val="tx1"/>
                </a:solidFill>
              </a:rPr>
              <a:t>RICARDO ALBARADO BESTENE</a:t>
            </a:r>
          </a:p>
          <a:p>
            <a:pPr algn="ctr"/>
            <a:r>
              <a:rPr lang="es-CO" sz="1200" dirty="0" smtClean="0">
                <a:solidFill>
                  <a:schemeClr val="tx1"/>
                </a:solidFill>
              </a:rPr>
              <a:t>Gobernador</a:t>
            </a:r>
            <a:endParaRPr lang="es-CO" sz="1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PLANEA18\Downloads\diapoplaneacion20173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4175"/>
            <a:ext cx="9144000" cy="6903217"/>
          </a:xfrm>
          <a:prstGeom prst="rect">
            <a:avLst/>
          </a:prstGeom>
          <a:noFill/>
        </p:spPr>
      </p:pic>
      <p:sp>
        <p:nvSpPr>
          <p:cNvPr id="6" name="5 CuadroTexto"/>
          <p:cNvSpPr txBox="1"/>
          <p:nvPr/>
        </p:nvSpPr>
        <p:spPr>
          <a:xfrm>
            <a:off x="5214910" y="0"/>
            <a:ext cx="3929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HUMANIZANDO EL DESARROLLO</a:t>
            </a:r>
            <a:endParaRPr lang="es-CO" dirty="0"/>
          </a:p>
        </p:txBody>
      </p:sp>
      <p:sp>
        <p:nvSpPr>
          <p:cNvPr id="7" name="6 CuadroTexto"/>
          <p:cNvSpPr txBox="1"/>
          <p:nvPr/>
        </p:nvSpPr>
        <p:spPr>
          <a:xfrm>
            <a:off x="1547664" y="764704"/>
            <a:ext cx="6089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UNIDAD ADMINISTRATIVA ESPECIAL DE SALUD DE ARAUCA</a:t>
            </a:r>
            <a:endParaRPr lang="es-CO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755576" y="1691516"/>
            <a:ext cx="7286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 smtClean="0"/>
              <a:t>PROYECTOS Y PROGRAMAS EN EJECUCION  2017</a:t>
            </a:r>
            <a:endParaRPr lang="es-CO" b="1" dirty="0"/>
          </a:p>
        </p:txBody>
      </p:sp>
      <p:sp>
        <p:nvSpPr>
          <p:cNvPr id="9" name="8 CuadroTexto"/>
          <p:cNvSpPr txBox="1"/>
          <p:nvPr/>
        </p:nvSpPr>
        <p:spPr>
          <a:xfrm>
            <a:off x="683568" y="2180173"/>
            <a:ext cx="7572428" cy="80175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endParaRPr lang="es-CO" sz="1500" b="1" dirty="0" smtClean="0">
              <a:latin typeface="Arial" pitchFamily="34" charset="0"/>
              <a:cs typeface="Arial" pitchFamily="34" charset="0"/>
            </a:endParaRPr>
          </a:p>
          <a:p>
            <a:pPr algn="just" fontAlgn="b"/>
            <a:r>
              <a:rPr lang="es-CO" sz="1600" b="1" dirty="0" smtClean="0">
                <a:latin typeface="Arial" pitchFamily="34" charset="0"/>
                <a:cs typeface="Arial" pitchFamily="34" charset="0"/>
              </a:rPr>
              <a:t>NOMBRE DEL PROYECTO</a:t>
            </a:r>
            <a:r>
              <a:rPr lang="es-CO" sz="1600" dirty="0" smtClean="0">
                <a:latin typeface="Arial" pitchFamily="34" charset="0"/>
                <a:cs typeface="Arial" pitchFamily="34" charset="0"/>
              </a:rPr>
              <a:t>: Implementación de la Ley de salud mental, de sustancias psicoactivas, los lineamientos de la promoción de la convivencia y prevención</a:t>
            </a:r>
            <a:endParaRPr lang="es-CO" sz="1600" b="1" dirty="0" smtClean="0">
              <a:latin typeface="Arial" pitchFamily="34" charset="0"/>
              <a:cs typeface="Arial" pitchFamily="34" charset="0"/>
            </a:endParaRPr>
          </a:p>
          <a:p>
            <a:pPr fontAlgn="b"/>
            <a:endParaRPr lang="es-CO" sz="1600" b="1" dirty="0" smtClean="0">
              <a:latin typeface="Arial" pitchFamily="34" charset="0"/>
              <a:cs typeface="Arial" pitchFamily="34" charset="0"/>
            </a:endParaRPr>
          </a:p>
          <a:p>
            <a:pPr fontAlgn="b"/>
            <a:r>
              <a:rPr lang="es-CO" sz="1600" b="1" dirty="0" smtClean="0">
                <a:latin typeface="Arial" pitchFamily="34" charset="0"/>
                <a:cs typeface="Arial" pitchFamily="34" charset="0"/>
              </a:rPr>
              <a:t>VALOR</a:t>
            </a:r>
            <a:r>
              <a:rPr lang="es-CO" sz="1600" dirty="0" smtClean="0">
                <a:latin typeface="Arial" pitchFamily="34" charset="0"/>
                <a:cs typeface="Arial" pitchFamily="34" charset="0"/>
              </a:rPr>
              <a:t>:</a:t>
            </a:r>
            <a:r>
              <a:rPr lang="es-CO" sz="1600" b="1" dirty="0" smtClean="0">
                <a:latin typeface="Arial" pitchFamily="34" charset="0"/>
                <a:cs typeface="Arial" pitchFamily="34" charset="0"/>
              </a:rPr>
              <a:t>200.000.000</a:t>
            </a:r>
            <a:endParaRPr lang="es-CO" sz="1600" b="1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pPr fontAlgn="b"/>
            <a:r>
              <a:rPr lang="es-CO" sz="16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s-CO" sz="1600" b="1" dirty="0" smtClean="0">
                <a:latin typeface="Arial" pitchFamily="34" charset="0"/>
                <a:cs typeface="Arial" pitchFamily="34" charset="0"/>
              </a:rPr>
            </a:br>
            <a:endParaRPr lang="es-CO" sz="1600" b="1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pPr fontAlgn="b"/>
            <a:r>
              <a:rPr lang="es-CO" sz="1600" b="1" dirty="0" smtClean="0">
                <a:latin typeface="Arial" pitchFamily="34" charset="0"/>
                <a:cs typeface="Arial" pitchFamily="34" charset="0"/>
              </a:rPr>
              <a:t>TIEMPO DE EJECUCION</a:t>
            </a:r>
            <a:r>
              <a:rPr lang="es-CO" sz="1600" dirty="0" smtClean="0">
                <a:latin typeface="Arial" pitchFamily="34" charset="0"/>
                <a:cs typeface="Arial" pitchFamily="34" charset="0"/>
              </a:rPr>
              <a:t>: Del 08 de agosto al 31 de diciembre de 2017</a:t>
            </a:r>
            <a:endParaRPr lang="es-CO" sz="16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pPr fontAlgn="b"/>
            <a:endParaRPr lang="es-CO" sz="16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es-CO" sz="16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es-CO" sz="16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es-CO" sz="16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es-CO" sz="16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es-CO" sz="16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es-CO" sz="16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es-CO" sz="16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es-CO" sz="1600" dirty="0" smtClean="0">
              <a:latin typeface="Arial" pitchFamily="34" charset="0"/>
              <a:cs typeface="Arial" pitchFamily="34" charset="0"/>
            </a:endParaRPr>
          </a:p>
          <a:p>
            <a:endParaRPr lang="es-CO" sz="15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5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6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5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6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5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500" dirty="0" smtClean="0">
              <a:latin typeface="Arial" pitchFamily="34" charset="0"/>
              <a:cs typeface="Arial" pitchFamily="34" charset="0"/>
            </a:endParaRPr>
          </a:p>
          <a:p>
            <a:endParaRPr lang="es-CO" sz="1500" b="1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600" b="1" dirty="0" smtClean="0">
              <a:solidFill>
                <a:schemeClr val="dk1"/>
              </a:solidFill>
            </a:endParaRPr>
          </a:p>
          <a:p>
            <a:endParaRPr lang="es-CO" b="1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dirty="0" smtClean="0"/>
          </a:p>
          <a:p>
            <a:endParaRPr lang="es-CO" dirty="0" smtClean="0"/>
          </a:p>
          <a:p>
            <a:endParaRPr lang="es-CO" dirty="0"/>
          </a:p>
        </p:txBody>
      </p:sp>
      <p:sp>
        <p:nvSpPr>
          <p:cNvPr id="18" name="17 Rectángulo"/>
          <p:cNvSpPr/>
          <p:nvPr/>
        </p:nvSpPr>
        <p:spPr>
          <a:xfrm>
            <a:off x="6500826" y="5857892"/>
            <a:ext cx="2643174" cy="10001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b="1" dirty="0" smtClean="0">
                <a:solidFill>
                  <a:schemeClr val="tx1"/>
                </a:solidFill>
              </a:rPr>
              <a:t>RICARDO ALBARADO BESTENE</a:t>
            </a:r>
          </a:p>
          <a:p>
            <a:pPr algn="ctr"/>
            <a:r>
              <a:rPr lang="es-CO" sz="1200" b="1" dirty="0" smtClean="0">
                <a:solidFill>
                  <a:schemeClr val="tx1"/>
                </a:solidFill>
              </a:rPr>
              <a:t>Gobernador</a:t>
            </a:r>
            <a:endParaRPr lang="es-CO" sz="1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PLANEA18\Downloads\diapoplaneacion20173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5217"/>
            <a:ext cx="9144000" cy="6903217"/>
          </a:xfrm>
          <a:prstGeom prst="rect">
            <a:avLst/>
          </a:prstGeom>
          <a:noFill/>
        </p:spPr>
      </p:pic>
      <p:sp>
        <p:nvSpPr>
          <p:cNvPr id="6" name="5 CuadroTexto"/>
          <p:cNvSpPr txBox="1"/>
          <p:nvPr/>
        </p:nvSpPr>
        <p:spPr>
          <a:xfrm>
            <a:off x="5214910" y="0"/>
            <a:ext cx="3929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HUMANIZANDO EL DESARROLLO</a:t>
            </a:r>
            <a:endParaRPr lang="es-CO" dirty="0"/>
          </a:p>
        </p:txBody>
      </p:sp>
      <p:sp>
        <p:nvSpPr>
          <p:cNvPr id="7" name="6 CuadroTexto"/>
          <p:cNvSpPr txBox="1"/>
          <p:nvPr/>
        </p:nvSpPr>
        <p:spPr>
          <a:xfrm>
            <a:off x="714348" y="571480"/>
            <a:ext cx="58738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UNIDAD ADMINISTRATIVA ESPECIAL DE SALUD DE ARAUCA</a:t>
            </a:r>
            <a:endParaRPr lang="es-CO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827584" y="1547500"/>
            <a:ext cx="76020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 smtClean="0"/>
              <a:t>PROYECTOS Y PROGRAMAS EN PROCESO DE CONTRATACION</a:t>
            </a:r>
            <a:endParaRPr lang="es-CO" b="1" dirty="0"/>
          </a:p>
        </p:txBody>
      </p:sp>
      <p:sp>
        <p:nvSpPr>
          <p:cNvPr id="9" name="8 CuadroTexto"/>
          <p:cNvSpPr txBox="1"/>
          <p:nvPr/>
        </p:nvSpPr>
        <p:spPr>
          <a:xfrm>
            <a:off x="785786" y="2050097"/>
            <a:ext cx="7572428" cy="55553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0"/>
              </a:spcAft>
            </a:pPr>
            <a:endParaRPr lang="es-CO" sz="1500" b="1" dirty="0" smtClean="0">
              <a:latin typeface="Arial" pitchFamily="34" charset="0"/>
              <a:cs typeface="Arial" pitchFamily="34" charset="0"/>
            </a:endParaRPr>
          </a:p>
          <a:p>
            <a:pPr algn="just">
              <a:spcAft>
                <a:spcPts val="0"/>
              </a:spcAft>
            </a:pPr>
            <a:r>
              <a:rPr lang="es-CO" sz="1600" b="1" dirty="0" smtClean="0">
                <a:latin typeface="Arial" pitchFamily="34" charset="0"/>
                <a:cs typeface="Arial" pitchFamily="34" charset="0"/>
              </a:rPr>
              <a:t>NOMBRE DEL PROYECTO</a:t>
            </a:r>
            <a:r>
              <a:rPr lang="es-CO" sz="1600" dirty="0" smtClean="0">
                <a:latin typeface="Arial" pitchFamily="34" charset="0"/>
                <a:cs typeface="Arial" pitchFamily="34" charset="0"/>
              </a:rPr>
              <a:t>: F</a:t>
            </a:r>
            <a:r>
              <a:rPr lang="es-ES" sz="1600" dirty="0" smtClean="0">
                <a:latin typeface="Arial" pitchFamily="34" charset="0"/>
                <a:cs typeface="Arial" pitchFamily="34" charset="0"/>
              </a:rPr>
              <a:t>ortalecimiento de la atención integral en salud con elementos no pos para las personas con discapacidad en el dpto. de Arauca "por un Arauca sin barreras</a:t>
            </a:r>
            <a:endParaRPr lang="es-CO" sz="1600" b="1" dirty="0" smtClean="0">
              <a:solidFill>
                <a:schemeClr val="lt1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es-CO" sz="1600" b="1" dirty="0" smtClean="0">
              <a:latin typeface="Arial" pitchFamily="34" charset="0"/>
              <a:cs typeface="Arial" pitchFamily="34" charset="0"/>
            </a:endParaRPr>
          </a:p>
          <a:p>
            <a:pPr algn="just">
              <a:defRPr/>
            </a:pPr>
            <a:r>
              <a:rPr lang="es-CO" sz="1600" b="1" dirty="0" smtClean="0">
                <a:latin typeface="Arial" pitchFamily="34" charset="0"/>
                <a:cs typeface="Arial" pitchFamily="34" charset="0"/>
              </a:rPr>
              <a:t>VALOR</a:t>
            </a:r>
            <a:r>
              <a:rPr lang="es-CO" sz="160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es-CO" sz="1600" b="1" dirty="0" smtClean="0">
                <a:latin typeface="Arial" pitchFamily="34" charset="0"/>
                <a:cs typeface="Arial" pitchFamily="34" charset="0"/>
              </a:rPr>
              <a:t>100.000.00.00</a:t>
            </a:r>
          </a:p>
          <a:p>
            <a:pPr lvl="0"/>
            <a:endParaRPr lang="es-CO" sz="1600" b="1" dirty="0" smtClean="0">
              <a:latin typeface="Arial" pitchFamily="34" charset="0"/>
              <a:cs typeface="Arial" pitchFamily="34" charset="0"/>
            </a:endParaRPr>
          </a:p>
          <a:p>
            <a:r>
              <a:rPr lang="es-CO" sz="1600" b="1" dirty="0" smtClean="0">
                <a:latin typeface="Arial" pitchFamily="34" charset="0"/>
                <a:cs typeface="Arial" pitchFamily="34" charset="0"/>
              </a:rPr>
              <a:t>TIEMPO DE EJECUCION</a:t>
            </a:r>
            <a:r>
              <a:rPr lang="es-CO" sz="1600" dirty="0" smtClean="0">
                <a:latin typeface="Arial" pitchFamily="34" charset="0"/>
                <a:cs typeface="Arial" pitchFamily="34" charset="0"/>
              </a:rPr>
              <a:t>: En Proceso Contractual</a:t>
            </a:r>
            <a:endParaRPr lang="es-CO" sz="16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5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5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6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5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6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5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500" dirty="0" smtClean="0">
              <a:latin typeface="Arial" pitchFamily="34" charset="0"/>
              <a:cs typeface="Arial" pitchFamily="34" charset="0"/>
            </a:endParaRPr>
          </a:p>
          <a:p>
            <a:endParaRPr lang="es-CO" sz="1500" b="1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600" b="1" dirty="0" smtClean="0">
              <a:solidFill>
                <a:schemeClr val="dk1"/>
              </a:solidFill>
            </a:endParaRPr>
          </a:p>
          <a:p>
            <a:endParaRPr lang="es-CO" b="1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dirty="0" smtClean="0"/>
          </a:p>
          <a:p>
            <a:endParaRPr lang="es-CO" dirty="0" smtClean="0"/>
          </a:p>
          <a:p>
            <a:endParaRPr lang="es-CO" dirty="0"/>
          </a:p>
        </p:txBody>
      </p:sp>
      <p:sp>
        <p:nvSpPr>
          <p:cNvPr id="18" name="17 Rectángulo"/>
          <p:cNvSpPr/>
          <p:nvPr/>
        </p:nvSpPr>
        <p:spPr>
          <a:xfrm>
            <a:off x="6500826" y="5857892"/>
            <a:ext cx="2643174" cy="10001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dirty="0" smtClean="0">
                <a:solidFill>
                  <a:schemeClr val="tx1"/>
                </a:solidFill>
              </a:rPr>
              <a:t>RICARDO ALBARADO BESTENE</a:t>
            </a:r>
          </a:p>
          <a:p>
            <a:pPr algn="ctr"/>
            <a:r>
              <a:rPr lang="es-CO" sz="1200" dirty="0" smtClean="0">
                <a:solidFill>
                  <a:schemeClr val="tx1"/>
                </a:solidFill>
              </a:rPr>
              <a:t>Gobernador</a:t>
            </a:r>
            <a:endParaRPr lang="es-CO" sz="1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PLANEA18\Downloads\diapoplaneacion20173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5217"/>
            <a:ext cx="9144000" cy="6903217"/>
          </a:xfrm>
          <a:prstGeom prst="rect">
            <a:avLst/>
          </a:prstGeom>
          <a:noFill/>
        </p:spPr>
      </p:pic>
      <p:sp>
        <p:nvSpPr>
          <p:cNvPr id="6" name="5 CuadroTexto"/>
          <p:cNvSpPr txBox="1"/>
          <p:nvPr/>
        </p:nvSpPr>
        <p:spPr>
          <a:xfrm>
            <a:off x="5214910" y="0"/>
            <a:ext cx="3929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HUMANIZANDO EL DESARROLLO</a:t>
            </a:r>
            <a:endParaRPr lang="es-CO" dirty="0"/>
          </a:p>
        </p:txBody>
      </p:sp>
      <p:sp>
        <p:nvSpPr>
          <p:cNvPr id="7" name="6 CuadroTexto"/>
          <p:cNvSpPr txBox="1"/>
          <p:nvPr/>
        </p:nvSpPr>
        <p:spPr>
          <a:xfrm>
            <a:off x="714348" y="571481"/>
            <a:ext cx="65219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UNIDAD ADMINISTRATIVA ESPECIAL DE SALUD DE ARAUCA</a:t>
            </a:r>
            <a:endParaRPr lang="es-CO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741708" y="1475493"/>
            <a:ext cx="75747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 smtClean="0"/>
              <a:t>PROYECTOS Y PROGRAMAS EN PROCESO DE CONTRATACION</a:t>
            </a:r>
            <a:endParaRPr lang="es-CO" b="1" dirty="0"/>
          </a:p>
        </p:txBody>
      </p:sp>
      <p:sp>
        <p:nvSpPr>
          <p:cNvPr id="9" name="8 CuadroTexto"/>
          <p:cNvSpPr txBox="1"/>
          <p:nvPr/>
        </p:nvSpPr>
        <p:spPr>
          <a:xfrm>
            <a:off x="755576" y="2163335"/>
            <a:ext cx="7572428" cy="5586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endParaRPr lang="es-CO" sz="1500" b="1" dirty="0" smtClean="0">
              <a:latin typeface="Arial" pitchFamily="34" charset="0"/>
              <a:cs typeface="Arial" pitchFamily="34" charset="0"/>
            </a:endParaRPr>
          </a:p>
          <a:p>
            <a:pPr algn="just">
              <a:spcAft>
                <a:spcPts val="0"/>
              </a:spcAft>
            </a:pPr>
            <a:r>
              <a:rPr lang="es-CO" sz="1600" b="1" dirty="0" smtClean="0">
                <a:latin typeface="Arial" pitchFamily="34" charset="0"/>
                <a:cs typeface="Arial" pitchFamily="34" charset="0"/>
              </a:rPr>
              <a:t>NOMBRE DEL PROYECTO</a:t>
            </a:r>
            <a:r>
              <a:rPr lang="es-CO" sz="1600" dirty="0" smtClean="0">
                <a:latin typeface="Arial" pitchFamily="34" charset="0"/>
                <a:cs typeface="Arial" pitchFamily="34" charset="0"/>
              </a:rPr>
              <a:t>: F</a:t>
            </a:r>
            <a:r>
              <a:rPr lang="es-ES" sz="1600" dirty="0" smtClean="0">
                <a:latin typeface="Arial" pitchFamily="34" charset="0"/>
                <a:cs typeface="Arial" pitchFamily="34" charset="0"/>
              </a:rPr>
              <a:t>ortalecimiento de la atención integral para la población indígena priorizada en sentencias, autos, tutelas en el departamento de Arauca 2017.</a:t>
            </a:r>
            <a:endParaRPr lang="es-CO" sz="1600" b="1" dirty="0" smtClean="0">
              <a:solidFill>
                <a:schemeClr val="lt1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es-CO" sz="1600" b="1" dirty="0" smtClean="0">
              <a:latin typeface="Arial" pitchFamily="34" charset="0"/>
              <a:cs typeface="Arial" pitchFamily="34" charset="0"/>
            </a:endParaRPr>
          </a:p>
          <a:p>
            <a:pPr algn="just">
              <a:defRPr/>
            </a:pPr>
            <a:r>
              <a:rPr lang="es-CO" sz="1600" b="1" dirty="0" smtClean="0">
                <a:latin typeface="Arial" pitchFamily="34" charset="0"/>
                <a:cs typeface="Arial" pitchFamily="34" charset="0"/>
              </a:rPr>
              <a:t>VALOR</a:t>
            </a:r>
            <a:r>
              <a:rPr lang="es-CO" sz="160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es-CO" sz="1600" b="1" dirty="0" smtClean="0">
                <a:latin typeface="Arial" pitchFamily="34" charset="0"/>
                <a:cs typeface="Arial" pitchFamily="34" charset="0"/>
              </a:rPr>
              <a:t>100.000.00.00</a:t>
            </a:r>
          </a:p>
          <a:p>
            <a:pPr lvl="0"/>
            <a:endParaRPr lang="es-CO" sz="1600" b="1" dirty="0" smtClean="0">
              <a:latin typeface="Arial" pitchFamily="34" charset="0"/>
              <a:cs typeface="Arial" pitchFamily="34" charset="0"/>
            </a:endParaRPr>
          </a:p>
          <a:p>
            <a:r>
              <a:rPr lang="es-CO" sz="1600" b="1" dirty="0" smtClean="0">
                <a:latin typeface="Arial" pitchFamily="34" charset="0"/>
                <a:cs typeface="Arial" pitchFamily="34" charset="0"/>
              </a:rPr>
              <a:t>TIEMPO DE EJECUCION</a:t>
            </a:r>
            <a:r>
              <a:rPr lang="es-CO" sz="1600" dirty="0" smtClean="0">
                <a:latin typeface="Arial" pitchFamily="34" charset="0"/>
                <a:cs typeface="Arial" pitchFamily="34" charset="0"/>
              </a:rPr>
              <a:t>: En Proceso Contractual</a:t>
            </a:r>
            <a:endParaRPr lang="es-CO" sz="16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6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6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6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5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6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5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500" dirty="0" smtClean="0">
              <a:latin typeface="Arial" pitchFamily="34" charset="0"/>
              <a:cs typeface="Arial" pitchFamily="34" charset="0"/>
            </a:endParaRPr>
          </a:p>
          <a:p>
            <a:endParaRPr lang="es-CO" sz="1500" b="1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600" b="1" dirty="0" smtClean="0">
              <a:solidFill>
                <a:schemeClr val="dk1"/>
              </a:solidFill>
            </a:endParaRPr>
          </a:p>
          <a:p>
            <a:endParaRPr lang="es-CO" b="1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dirty="0" smtClean="0"/>
          </a:p>
          <a:p>
            <a:endParaRPr lang="es-CO" dirty="0" smtClean="0"/>
          </a:p>
          <a:p>
            <a:endParaRPr lang="es-CO" dirty="0"/>
          </a:p>
        </p:txBody>
      </p:sp>
      <p:sp>
        <p:nvSpPr>
          <p:cNvPr id="18" name="17 Rectángulo"/>
          <p:cNvSpPr/>
          <p:nvPr/>
        </p:nvSpPr>
        <p:spPr>
          <a:xfrm>
            <a:off x="6500826" y="5857892"/>
            <a:ext cx="2643174" cy="10001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dirty="0" smtClean="0">
                <a:solidFill>
                  <a:schemeClr val="tx1"/>
                </a:solidFill>
              </a:rPr>
              <a:t>RICARDO ALBARADO BESTENE</a:t>
            </a:r>
          </a:p>
          <a:p>
            <a:pPr algn="ctr"/>
            <a:r>
              <a:rPr lang="es-CO" sz="1200" dirty="0" smtClean="0">
                <a:solidFill>
                  <a:schemeClr val="tx1"/>
                </a:solidFill>
              </a:rPr>
              <a:t>Gobernador</a:t>
            </a:r>
            <a:endParaRPr lang="es-CO" sz="1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PLANEA18\Downloads\diapoplaneacion20173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5217"/>
            <a:ext cx="9144000" cy="6903217"/>
          </a:xfrm>
          <a:prstGeom prst="rect">
            <a:avLst/>
          </a:prstGeom>
          <a:noFill/>
        </p:spPr>
      </p:pic>
      <p:sp>
        <p:nvSpPr>
          <p:cNvPr id="6" name="5 CuadroTexto"/>
          <p:cNvSpPr txBox="1"/>
          <p:nvPr/>
        </p:nvSpPr>
        <p:spPr>
          <a:xfrm>
            <a:off x="5214910" y="0"/>
            <a:ext cx="3929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HUMANIZANDO EL DESARROLLO</a:t>
            </a:r>
            <a:endParaRPr lang="es-CO" dirty="0"/>
          </a:p>
        </p:txBody>
      </p:sp>
      <p:sp>
        <p:nvSpPr>
          <p:cNvPr id="7" name="6 CuadroTexto"/>
          <p:cNvSpPr txBox="1"/>
          <p:nvPr/>
        </p:nvSpPr>
        <p:spPr>
          <a:xfrm>
            <a:off x="714348" y="571480"/>
            <a:ext cx="71700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UNIDAD ADMINISTRATIVA ESPECIAL DE SALUD DE ARAUCA</a:t>
            </a:r>
            <a:endParaRPr lang="es-CO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714348" y="1403485"/>
            <a:ext cx="76020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 smtClean="0"/>
              <a:t>PROYECTOS Y PROGRAMAS EN PROCESO DE CONTRATACION</a:t>
            </a:r>
            <a:endParaRPr lang="es-CO" b="1" dirty="0"/>
          </a:p>
        </p:txBody>
      </p:sp>
      <p:sp>
        <p:nvSpPr>
          <p:cNvPr id="9" name="8 CuadroTexto"/>
          <p:cNvSpPr txBox="1"/>
          <p:nvPr/>
        </p:nvSpPr>
        <p:spPr>
          <a:xfrm>
            <a:off x="785786" y="2019900"/>
            <a:ext cx="7572428" cy="58015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0"/>
              </a:spcAft>
            </a:pPr>
            <a:endParaRPr lang="es-CO" sz="1500" b="1" dirty="0" smtClean="0">
              <a:latin typeface="Arial" pitchFamily="34" charset="0"/>
              <a:cs typeface="Arial" pitchFamily="34" charset="0"/>
            </a:endParaRPr>
          </a:p>
          <a:p>
            <a:pPr algn="just">
              <a:defRPr/>
            </a:pPr>
            <a:r>
              <a:rPr lang="es-CO" sz="1600" b="1" dirty="0" smtClean="0">
                <a:latin typeface="Arial" pitchFamily="34" charset="0"/>
                <a:cs typeface="Arial" pitchFamily="34" charset="0"/>
              </a:rPr>
              <a:t>NOMBRE DEL PROYECTO</a:t>
            </a:r>
            <a:r>
              <a:rPr lang="es-CO" sz="1600" dirty="0" smtClean="0">
                <a:latin typeface="Arial" pitchFamily="34" charset="0"/>
                <a:cs typeface="Arial" pitchFamily="34" charset="0"/>
              </a:rPr>
              <a:t>: Apoyar las acciones de atención en salud que garanticen el goce efectivo de derechos de la población en proceso de reintegración en el departamento de Arauca 2017.</a:t>
            </a:r>
            <a:endParaRPr lang="es-CO" sz="1600" b="1" dirty="0" smtClean="0">
              <a:latin typeface="Arial" pitchFamily="34" charset="0"/>
              <a:ea typeface="Calibri" panose="020F0502020204030204" pitchFamily="34" charset="0"/>
              <a:cs typeface="Arial" pitchFamily="34" charset="0"/>
            </a:endParaRPr>
          </a:p>
          <a:p>
            <a:pPr algn="ctr">
              <a:spcAft>
                <a:spcPts val="0"/>
              </a:spcAft>
            </a:pPr>
            <a:endParaRPr lang="es-CO" sz="1600" b="1" dirty="0" smtClean="0">
              <a:solidFill>
                <a:schemeClr val="lt1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es-CO" sz="1600" b="1" dirty="0" smtClean="0">
              <a:latin typeface="Arial" pitchFamily="34" charset="0"/>
              <a:cs typeface="Arial" pitchFamily="34" charset="0"/>
            </a:endParaRPr>
          </a:p>
          <a:p>
            <a:pPr algn="just">
              <a:defRPr/>
            </a:pPr>
            <a:r>
              <a:rPr lang="es-CO" sz="1600" b="1" dirty="0" smtClean="0">
                <a:latin typeface="Arial" pitchFamily="34" charset="0"/>
                <a:cs typeface="Arial" pitchFamily="34" charset="0"/>
              </a:rPr>
              <a:t>VALOR</a:t>
            </a:r>
            <a:r>
              <a:rPr lang="es-CO" sz="160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es-CO" sz="1600" b="1" dirty="0" smtClean="0">
                <a:latin typeface="Arial" pitchFamily="34" charset="0"/>
                <a:cs typeface="Arial" pitchFamily="34" charset="0"/>
              </a:rPr>
              <a:t>100.000.00.00</a:t>
            </a:r>
          </a:p>
          <a:p>
            <a:pPr lvl="0"/>
            <a:endParaRPr lang="es-CO" sz="1600" b="1" dirty="0" smtClean="0">
              <a:latin typeface="Arial" pitchFamily="34" charset="0"/>
              <a:cs typeface="Arial" pitchFamily="34" charset="0"/>
            </a:endParaRPr>
          </a:p>
          <a:p>
            <a:r>
              <a:rPr lang="es-CO" sz="1600" b="1" dirty="0" smtClean="0">
                <a:latin typeface="Arial" pitchFamily="34" charset="0"/>
                <a:cs typeface="Arial" pitchFamily="34" charset="0"/>
              </a:rPr>
              <a:t>TIEMPO DE EJECUCION</a:t>
            </a:r>
            <a:r>
              <a:rPr lang="es-CO" sz="1600" dirty="0" smtClean="0">
                <a:latin typeface="Arial" pitchFamily="34" charset="0"/>
                <a:cs typeface="Arial" pitchFamily="34" charset="0"/>
              </a:rPr>
              <a:t>: En Proceso Contractual</a:t>
            </a:r>
            <a:endParaRPr lang="es-CO" sz="16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5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5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6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5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6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5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500" dirty="0" smtClean="0">
              <a:latin typeface="Arial" pitchFamily="34" charset="0"/>
              <a:cs typeface="Arial" pitchFamily="34" charset="0"/>
            </a:endParaRPr>
          </a:p>
          <a:p>
            <a:endParaRPr lang="es-CO" sz="1500" b="1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600" b="1" dirty="0" smtClean="0">
              <a:solidFill>
                <a:schemeClr val="dk1"/>
              </a:solidFill>
            </a:endParaRPr>
          </a:p>
          <a:p>
            <a:endParaRPr lang="es-CO" b="1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dirty="0" smtClean="0"/>
          </a:p>
          <a:p>
            <a:endParaRPr lang="es-CO" dirty="0" smtClean="0"/>
          </a:p>
          <a:p>
            <a:endParaRPr lang="es-CO" dirty="0"/>
          </a:p>
        </p:txBody>
      </p:sp>
      <p:sp>
        <p:nvSpPr>
          <p:cNvPr id="18" name="17 Rectángulo"/>
          <p:cNvSpPr/>
          <p:nvPr/>
        </p:nvSpPr>
        <p:spPr>
          <a:xfrm>
            <a:off x="6500826" y="5857892"/>
            <a:ext cx="2643174" cy="10001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dirty="0" smtClean="0">
                <a:solidFill>
                  <a:schemeClr val="tx1"/>
                </a:solidFill>
              </a:rPr>
              <a:t>RICARDO ALBARADO BESTENE</a:t>
            </a:r>
          </a:p>
          <a:p>
            <a:pPr algn="ctr"/>
            <a:r>
              <a:rPr lang="es-CO" sz="1200" dirty="0" smtClean="0">
                <a:solidFill>
                  <a:schemeClr val="tx1"/>
                </a:solidFill>
              </a:rPr>
              <a:t>Gobernador</a:t>
            </a:r>
            <a:endParaRPr lang="es-CO" sz="1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PLANEA18\Downloads\diapoplaneacion20173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5217"/>
            <a:ext cx="9144000" cy="6903217"/>
          </a:xfrm>
          <a:prstGeom prst="rect">
            <a:avLst/>
          </a:prstGeom>
          <a:noFill/>
        </p:spPr>
      </p:pic>
      <p:sp>
        <p:nvSpPr>
          <p:cNvPr id="6" name="5 CuadroTexto"/>
          <p:cNvSpPr txBox="1"/>
          <p:nvPr/>
        </p:nvSpPr>
        <p:spPr>
          <a:xfrm>
            <a:off x="5214910" y="0"/>
            <a:ext cx="3929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HUMANIZANDO EL DESARROLLO</a:t>
            </a:r>
            <a:endParaRPr lang="es-CO" dirty="0"/>
          </a:p>
        </p:txBody>
      </p:sp>
      <p:sp>
        <p:nvSpPr>
          <p:cNvPr id="7" name="6 CuadroTexto"/>
          <p:cNvSpPr txBox="1"/>
          <p:nvPr/>
        </p:nvSpPr>
        <p:spPr>
          <a:xfrm>
            <a:off x="714348" y="571481"/>
            <a:ext cx="75300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UNIDAD ADMINISTRATIVA ESPECIAL DE SALUD DE ARAUCA</a:t>
            </a:r>
            <a:endParaRPr lang="es-CO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714348" y="1214423"/>
            <a:ext cx="7746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 smtClean="0"/>
              <a:t>PROYECTOS Y PROGRAMAS EN PROCESO DE CONTRATACION</a:t>
            </a:r>
            <a:endParaRPr lang="es-CO" b="1" dirty="0"/>
          </a:p>
        </p:txBody>
      </p:sp>
      <p:sp>
        <p:nvSpPr>
          <p:cNvPr id="9" name="8 CuadroTexto"/>
          <p:cNvSpPr txBox="1"/>
          <p:nvPr/>
        </p:nvSpPr>
        <p:spPr>
          <a:xfrm>
            <a:off x="785786" y="1959505"/>
            <a:ext cx="7572428" cy="62940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endParaRPr lang="es-CO" sz="1500" b="1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CO" sz="1600" b="1" dirty="0" smtClean="0">
                <a:latin typeface="Arial" pitchFamily="34" charset="0"/>
                <a:cs typeface="Arial" pitchFamily="34" charset="0"/>
              </a:rPr>
              <a:t>NOMBRE DEL PROYECTO</a:t>
            </a:r>
            <a:r>
              <a:rPr lang="es-CO" sz="1600" dirty="0" smtClean="0">
                <a:latin typeface="Arial" pitchFamily="34" charset="0"/>
                <a:cs typeface="Arial" pitchFamily="34" charset="0"/>
              </a:rPr>
              <a:t>: I</a:t>
            </a:r>
            <a:r>
              <a:rPr lang="es-ES" sz="1600" dirty="0" smtClean="0">
                <a:latin typeface="Arial" pitchFamily="34" charset="0"/>
                <a:cs typeface="Arial" pitchFamily="34" charset="0"/>
              </a:rPr>
              <a:t>mplementación de acciones para el fortalecimiento de la atención en maternidad segura en el departamento de Arauca.</a:t>
            </a:r>
            <a:endParaRPr lang="es-CO" sz="1600" dirty="0" smtClean="0">
              <a:solidFill>
                <a:schemeClr val="lt1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defRPr/>
            </a:pPr>
            <a:endParaRPr lang="es-CO" sz="1600" b="1" dirty="0" smtClean="0">
              <a:latin typeface="Arial" pitchFamily="34" charset="0"/>
              <a:ea typeface="Calibri" panose="020F0502020204030204" pitchFamily="34" charset="0"/>
              <a:cs typeface="Arial" pitchFamily="34" charset="0"/>
            </a:endParaRPr>
          </a:p>
          <a:p>
            <a:pPr algn="ctr">
              <a:spcAft>
                <a:spcPts val="0"/>
              </a:spcAft>
            </a:pPr>
            <a:endParaRPr lang="es-CO" sz="1600" b="1" dirty="0" smtClean="0">
              <a:solidFill>
                <a:schemeClr val="lt1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defRPr/>
            </a:pPr>
            <a:r>
              <a:rPr lang="es-CO" sz="1600" b="1" dirty="0" smtClean="0">
                <a:latin typeface="Arial" pitchFamily="34" charset="0"/>
                <a:cs typeface="Arial" pitchFamily="34" charset="0"/>
              </a:rPr>
              <a:t>VALOR</a:t>
            </a:r>
            <a:r>
              <a:rPr lang="es-CO" sz="160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es-ES" sz="1600" b="1" dirty="0" smtClean="0">
                <a:latin typeface="Arial" pitchFamily="34" charset="0"/>
                <a:cs typeface="Arial" pitchFamily="34" charset="0"/>
              </a:rPr>
              <a:t>250.000.000</a:t>
            </a:r>
            <a:endParaRPr lang="es-CO" sz="1600" b="1" dirty="0" smtClean="0">
              <a:latin typeface="Arial" pitchFamily="34" charset="0"/>
              <a:cs typeface="Arial" pitchFamily="34" charset="0"/>
            </a:endParaRPr>
          </a:p>
          <a:p>
            <a:pPr algn="just">
              <a:defRPr/>
            </a:pPr>
            <a:endParaRPr lang="es-CO" sz="1600" b="1" dirty="0" smtClean="0">
              <a:latin typeface="Arial" pitchFamily="34" charset="0"/>
              <a:cs typeface="Arial" pitchFamily="34" charset="0"/>
            </a:endParaRPr>
          </a:p>
          <a:p>
            <a:pPr lvl="0"/>
            <a:endParaRPr lang="es-CO" sz="1600" b="1" dirty="0" smtClean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es-CO" sz="1600" b="1" dirty="0" smtClean="0">
                <a:latin typeface="Arial" pitchFamily="34" charset="0"/>
                <a:cs typeface="Arial" pitchFamily="34" charset="0"/>
              </a:rPr>
              <a:t>TIEMPO DE EJECUCION</a:t>
            </a:r>
            <a:r>
              <a:rPr lang="es-CO" sz="1600" dirty="0" smtClean="0">
                <a:latin typeface="Arial" pitchFamily="34" charset="0"/>
                <a:cs typeface="Arial" pitchFamily="34" charset="0"/>
              </a:rPr>
              <a:t>: En Proceso Contractual</a:t>
            </a:r>
            <a:endParaRPr lang="es-CO" sz="16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es-CO" sz="16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es-CO" sz="1600" dirty="0" smtClean="0">
              <a:latin typeface="Arial" pitchFamily="34" charset="0"/>
              <a:cs typeface="Arial" pitchFamily="34" charset="0"/>
            </a:endParaRPr>
          </a:p>
          <a:p>
            <a:endParaRPr lang="es-CO" sz="15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5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6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5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6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5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500" dirty="0" smtClean="0">
              <a:latin typeface="Arial" pitchFamily="34" charset="0"/>
              <a:cs typeface="Arial" pitchFamily="34" charset="0"/>
            </a:endParaRPr>
          </a:p>
          <a:p>
            <a:endParaRPr lang="es-CO" sz="1500" b="1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600" b="1" dirty="0" smtClean="0">
              <a:solidFill>
                <a:schemeClr val="dk1"/>
              </a:solidFill>
            </a:endParaRPr>
          </a:p>
          <a:p>
            <a:endParaRPr lang="es-CO" b="1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dirty="0" smtClean="0"/>
          </a:p>
          <a:p>
            <a:endParaRPr lang="es-CO" dirty="0" smtClean="0"/>
          </a:p>
          <a:p>
            <a:endParaRPr lang="es-CO" dirty="0"/>
          </a:p>
        </p:txBody>
      </p:sp>
      <p:sp>
        <p:nvSpPr>
          <p:cNvPr id="18" name="17 Rectángulo"/>
          <p:cNvSpPr/>
          <p:nvPr/>
        </p:nvSpPr>
        <p:spPr>
          <a:xfrm>
            <a:off x="6500826" y="5857892"/>
            <a:ext cx="2643174" cy="10001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dirty="0" smtClean="0">
                <a:solidFill>
                  <a:schemeClr val="tx1"/>
                </a:solidFill>
              </a:rPr>
              <a:t>RICARDO ALBARADO BESTENE</a:t>
            </a:r>
          </a:p>
          <a:p>
            <a:pPr algn="ctr"/>
            <a:r>
              <a:rPr lang="es-CO" sz="1200" dirty="0" smtClean="0">
                <a:solidFill>
                  <a:schemeClr val="tx1"/>
                </a:solidFill>
              </a:rPr>
              <a:t>Gobernador</a:t>
            </a:r>
            <a:endParaRPr lang="es-CO" sz="1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PLANEA18\Downloads\diapoplaneacion20173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4175"/>
            <a:ext cx="9144000" cy="6903217"/>
          </a:xfrm>
          <a:prstGeom prst="rect">
            <a:avLst/>
          </a:prstGeom>
          <a:noFill/>
        </p:spPr>
      </p:pic>
      <p:sp>
        <p:nvSpPr>
          <p:cNvPr id="6" name="5 CuadroTexto"/>
          <p:cNvSpPr txBox="1"/>
          <p:nvPr/>
        </p:nvSpPr>
        <p:spPr>
          <a:xfrm>
            <a:off x="5214910" y="0"/>
            <a:ext cx="3929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HUMANIZANDO EL DESARROLLO</a:t>
            </a:r>
            <a:endParaRPr lang="es-CO" dirty="0"/>
          </a:p>
        </p:txBody>
      </p:sp>
      <p:sp>
        <p:nvSpPr>
          <p:cNvPr id="7" name="6 CuadroTexto"/>
          <p:cNvSpPr txBox="1"/>
          <p:nvPr/>
        </p:nvSpPr>
        <p:spPr>
          <a:xfrm>
            <a:off x="714348" y="571481"/>
            <a:ext cx="69539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UNIDAD ADMINISTRATIVA ESPECIAL DE SALUD DE ARAUCA</a:t>
            </a:r>
            <a:endParaRPr lang="es-CO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714348" y="1403484"/>
            <a:ext cx="7286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 smtClean="0"/>
              <a:t>PROYECTOS Y PROGRAMAS EN EJECUCION 2017</a:t>
            </a:r>
            <a:endParaRPr lang="es-CO" b="1" dirty="0"/>
          </a:p>
        </p:txBody>
      </p:sp>
      <p:sp>
        <p:nvSpPr>
          <p:cNvPr id="9" name="8 CuadroTexto"/>
          <p:cNvSpPr txBox="1"/>
          <p:nvPr/>
        </p:nvSpPr>
        <p:spPr>
          <a:xfrm>
            <a:off x="683568" y="1911305"/>
            <a:ext cx="7572428" cy="74943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endParaRPr lang="es-CO" sz="1500" b="1" dirty="0" smtClean="0">
              <a:latin typeface="Arial" pitchFamily="34" charset="0"/>
              <a:cs typeface="Arial" pitchFamily="34" charset="0"/>
            </a:endParaRPr>
          </a:p>
          <a:p>
            <a:pPr algn="just">
              <a:defRPr/>
            </a:pPr>
            <a:r>
              <a:rPr lang="es-CO" sz="1600" b="1" dirty="0" smtClean="0">
                <a:latin typeface="Arial" pitchFamily="34" charset="0"/>
                <a:cs typeface="Arial" pitchFamily="34" charset="0"/>
              </a:rPr>
              <a:t>NOMBRE DEL PROYECTO</a:t>
            </a:r>
            <a:r>
              <a:rPr lang="es-CO" sz="1600" dirty="0" smtClean="0">
                <a:latin typeface="Arial" pitchFamily="34" charset="0"/>
                <a:cs typeface="Arial" pitchFamily="34" charset="0"/>
              </a:rPr>
              <a:t>: Fortalecimiento de la estrategia de salud familiar </a:t>
            </a:r>
          </a:p>
          <a:p>
            <a:pPr algn="just">
              <a:defRPr/>
            </a:pPr>
            <a:r>
              <a:rPr lang="es-CO" sz="1600" dirty="0" smtClean="0">
                <a:latin typeface="Arial" pitchFamily="34" charset="0"/>
                <a:cs typeface="Arial" pitchFamily="34" charset="0"/>
              </a:rPr>
              <a:t>integral en el departamento de Arauca.</a:t>
            </a:r>
            <a:endParaRPr lang="es-CO" sz="1600" b="1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es-CO" sz="1600" dirty="0" smtClean="0">
              <a:solidFill>
                <a:schemeClr val="lt1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defRPr/>
            </a:pPr>
            <a:endParaRPr lang="es-CO" sz="1600" b="1" dirty="0" smtClean="0">
              <a:latin typeface="Arial" pitchFamily="34" charset="0"/>
              <a:ea typeface="Calibri" panose="020F0502020204030204" pitchFamily="34" charset="0"/>
              <a:cs typeface="Arial" pitchFamily="34" charset="0"/>
            </a:endParaRPr>
          </a:p>
          <a:p>
            <a:pPr algn="just">
              <a:defRPr/>
            </a:pPr>
            <a:r>
              <a:rPr lang="es-CO" sz="1600" b="1" dirty="0" smtClean="0">
                <a:latin typeface="Arial" pitchFamily="34" charset="0"/>
                <a:cs typeface="Arial" pitchFamily="34" charset="0"/>
              </a:rPr>
              <a:t>VALOR</a:t>
            </a:r>
            <a:r>
              <a:rPr lang="es-CO" sz="160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es-CO" sz="1600" b="1" dirty="0" smtClean="0">
                <a:latin typeface="Arial" pitchFamily="34" charset="0"/>
                <a:cs typeface="Arial" pitchFamily="34" charset="0"/>
              </a:rPr>
              <a:t>1.500.000.000</a:t>
            </a:r>
          </a:p>
          <a:p>
            <a:pPr algn="just">
              <a:defRPr/>
            </a:pPr>
            <a:endParaRPr lang="es-CO" sz="1600" b="1" dirty="0" smtClean="0">
              <a:latin typeface="Arial" pitchFamily="34" charset="0"/>
              <a:cs typeface="Arial" pitchFamily="34" charset="0"/>
            </a:endParaRPr>
          </a:p>
          <a:p>
            <a:pPr algn="just">
              <a:defRPr/>
            </a:pPr>
            <a:endParaRPr lang="es-CO" sz="1600" b="1" dirty="0" smtClean="0">
              <a:latin typeface="Arial" pitchFamily="34" charset="0"/>
              <a:cs typeface="Arial" pitchFamily="34" charset="0"/>
            </a:endParaRPr>
          </a:p>
          <a:p>
            <a:pPr algn="just">
              <a:defRPr/>
            </a:pPr>
            <a:endParaRPr lang="es-CO" sz="1600" b="1" dirty="0" smtClean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es-CO" sz="1600" b="1" dirty="0" smtClean="0">
                <a:latin typeface="Arial" pitchFamily="34" charset="0"/>
                <a:cs typeface="Arial" pitchFamily="34" charset="0"/>
              </a:rPr>
              <a:t>TIEMPO DE EJECUCION</a:t>
            </a:r>
            <a:r>
              <a:rPr lang="es-CO" sz="1600" dirty="0" smtClean="0">
                <a:latin typeface="Arial" pitchFamily="34" charset="0"/>
                <a:cs typeface="Arial" pitchFamily="34" charset="0"/>
              </a:rPr>
              <a:t>: En proceso de contratación </a:t>
            </a:r>
            <a:endParaRPr lang="es-CO" sz="16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es-CO" sz="16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es-CO" sz="16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es-CO" sz="16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es-CO" sz="16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es-CO" sz="1600" dirty="0" smtClean="0">
              <a:latin typeface="Arial" pitchFamily="34" charset="0"/>
              <a:cs typeface="Arial" pitchFamily="34" charset="0"/>
            </a:endParaRPr>
          </a:p>
          <a:p>
            <a:endParaRPr lang="es-CO" sz="15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5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6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5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6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5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500" dirty="0" smtClean="0">
              <a:latin typeface="Arial" pitchFamily="34" charset="0"/>
              <a:cs typeface="Arial" pitchFamily="34" charset="0"/>
            </a:endParaRPr>
          </a:p>
          <a:p>
            <a:endParaRPr lang="es-CO" sz="1500" b="1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600" b="1" dirty="0" smtClean="0">
              <a:solidFill>
                <a:schemeClr val="dk1"/>
              </a:solidFill>
            </a:endParaRPr>
          </a:p>
          <a:p>
            <a:endParaRPr lang="es-CO" b="1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dirty="0" smtClean="0"/>
          </a:p>
          <a:p>
            <a:endParaRPr lang="es-CO" dirty="0" smtClean="0"/>
          </a:p>
          <a:p>
            <a:endParaRPr lang="es-CO" dirty="0"/>
          </a:p>
        </p:txBody>
      </p:sp>
      <p:sp>
        <p:nvSpPr>
          <p:cNvPr id="18" name="17 Rectángulo"/>
          <p:cNvSpPr/>
          <p:nvPr/>
        </p:nvSpPr>
        <p:spPr>
          <a:xfrm>
            <a:off x="6500826" y="5857892"/>
            <a:ext cx="2643174" cy="10001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dirty="0" smtClean="0">
                <a:solidFill>
                  <a:schemeClr val="tx1"/>
                </a:solidFill>
              </a:rPr>
              <a:t>RICARDO ALBARADO BESTENE</a:t>
            </a:r>
          </a:p>
          <a:p>
            <a:pPr algn="ctr"/>
            <a:r>
              <a:rPr lang="es-CO" sz="1200" dirty="0" smtClean="0">
                <a:solidFill>
                  <a:schemeClr val="tx1"/>
                </a:solidFill>
              </a:rPr>
              <a:t>Gobernador</a:t>
            </a:r>
            <a:endParaRPr lang="es-CO" sz="1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PLANEA18\Downloads\diapoplaneacion20173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4175"/>
            <a:ext cx="9144000" cy="6903217"/>
          </a:xfrm>
          <a:prstGeom prst="rect">
            <a:avLst/>
          </a:prstGeom>
          <a:noFill/>
        </p:spPr>
      </p:pic>
      <p:sp>
        <p:nvSpPr>
          <p:cNvPr id="6" name="5 CuadroTexto"/>
          <p:cNvSpPr txBox="1"/>
          <p:nvPr/>
        </p:nvSpPr>
        <p:spPr>
          <a:xfrm>
            <a:off x="5214910" y="0"/>
            <a:ext cx="3929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HUMANIZANDO EL DESARROLLO</a:t>
            </a:r>
            <a:endParaRPr lang="es-CO" dirty="0"/>
          </a:p>
        </p:txBody>
      </p:sp>
      <p:sp>
        <p:nvSpPr>
          <p:cNvPr id="7" name="6 CuadroTexto"/>
          <p:cNvSpPr txBox="1"/>
          <p:nvPr/>
        </p:nvSpPr>
        <p:spPr>
          <a:xfrm>
            <a:off x="714348" y="571480"/>
            <a:ext cx="738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UNIDAD ADMINISTRATIVA ESPECIAL DE SALUD DE ARAUCA</a:t>
            </a:r>
            <a:endParaRPr lang="es-CO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714348" y="1214422"/>
            <a:ext cx="7286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 smtClean="0"/>
              <a:t>PROYECTOS Y PROGRAMAS EN EJECUCION  2017</a:t>
            </a:r>
            <a:endParaRPr lang="es-CO" b="1" dirty="0"/>
          </a:p>
        </p:txBody>
      </p:sp>
      <p:sp>
        <p:nvSpPr>
          <p:cNvPr id="9" name="8 CuadroTexto"/>
          <p:cNvSpPr txBox="1"/>
          <p:nvPr/>
        </p:nvSpPr>
        <p:spPr>
          <a:xfrm>
            <a:off x="755576" y="1844824"/>
            <a:ext cx="7572428" cy="77713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endParaRPr lang="es-CO" sz="1500" b="1" dirty="0" smtClean="0">
              <a:latin typeface="Arial" pitchFamily="34" charset="0"/>
              <a:cs typeface="Arial" pitchFamily="34" charset="0"/>
            </a:endParaRPr>
          </a:p>
          <a:p>
            <a:pPr algn="just" fontAlgn="b"/>
            <a:r>
              <a:rPr lang="es-CO" sz="1600" b="1" dirty="0" smtClean="0">
                <a:latin typeface="Arial" pitchFamily="34" charset="0"/>
                <a:cs typeface="Arial" pitchFamily="34" charset="0"/>
              </a:rPr>
              <a:t>NOMBRE DEL PROYECTO</a:t>
            </a:r>
            <a:r>
              <a:rPr lang="es-CO" sz="1600" dirty="0" smtClean="0">
                <a:latin typeface="Arial" pitchFamily="34" charset="0"/>
                <a:cs typeface="Arial" pitchFamily="34" charset="0"/>
              </a:rPr>
              <a:t>: Prevencion y deteccion temprana de deficiencias auditivas en menores de 5 años y escolares hasta los 7 años en el  municipio de </a:t>
            </a:r>
            <a:r>
              <a:rPr lang="es-CO" sz="1600" dirty="0" err="1" smtClean="0">
                <a:latin typeface="Arial" pitchFamily="34" charset="0"/>
                <a:cs typeface="Arial" pitchFamily="34" charset="0"/>
              </a:rPr>
              <a:t>tame</a:t>
            </a:r>
            <a:r>
              <a:rPr lang="es-CO" sz="1600" dirty="0" smtClean="0">
                <a:latin typeface="Arial" pitchFamily="34" charset="0"/>
                <a:cs typeface="Arial" pitchFamily="34" charset="0"/>
              </a:rPr>
              <a:t>,  departamento de Arauca. </a:t>
            </a:r>
            <a:endParaRPr lang="es-CO" sz="1600" b="1" dirty="0" smtClean="0">
              <a:latin typeface="Arial" pitchFamily="34" charset="0"/>
              <a:cs typeface="Arial" pitchFamily="34" charset="0"/>
            </a:endParaRPr>
          </a:p>
          <a:p>
            <a:pPr fontAlgn="b"/>
            <a:endParaRPr lang="es-CO" sz="1600" b="1" dirty="0" smtClean="0">
              <a:latin typeface="Arial" pitchFamily="34" charset="0"/>
              <a:cs typeface="Arial" pitchFamily="34" charset="0"/>
            </a:endParaRPr>
          </a:p>
          <a:p>
            <a:pPr fontAlgn="b"/>
            <a:r>
              <a:rPr lang="es-CO" sz="1600" b="1" dirty="0" smtClean="0">
                <a:latin typeface="Arial" pitchFamily="34" charset="0"/>
                <a:cs typeface="Arial" pitchFamily="34" charset="0"/>
              </a:rPr>
              <a:t>VALOR</a:t>
            </a:r>
            <a:r>
              <a:rPr lang="es-CO" sz="160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es-CO" sz="1600" b="1" dirty="0" smtClean="0">
                <a:latin typeface="Arial" pitchFamily="34" charset="0"/>
                <a:cs typeface="Arial" pitchFamily="34" charset="0"/>
              </a:rPr>
              <a:t>206.887.500</a:t>
            </a:r>
            <a:br>
              <a:rPr lang="es-CO" sz="1600" b="1" dirty="0" smtClean="0">
                <a:latin typeface="Arial" pitchFamily="34" charset="0"/>
                <a:cs typeface="Arial" pitchFamily="34" charset="0"/>
              </a:rPr>
            </a:br>
            <a:endParaRPr lang="es-CO" sz="1600" b="1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defRPr/>
            </a:pPr>
            <a:endParaRPr lang="es-CO" sz="1600" b="1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es-CO" sz="1600" b="1" dirty="0" smtClean="0">
                <a:latin typeface="Arial" pitchFamily="34" charset="0"/>
                <a:cs typeface="Arial" pitchFamily="34" charset="0"/>
              </a:rPr>
              <a:t>TIEMPO DE EJECUCION</a:t>
            </a:r>
            <a:r>
              <a:rPr lang="es-CO" sz="1600" dirty="0" smtClean="0">
                <a:latin typeface="Arial" pitchFamily="34" charset="0"/>
                <a:cs typeface="Arial" pitchFamily="34" charset="0"/>
              </a:rPr>
              <a:t>: En proceso de publicación</a:t>
            </a:r>
            <a:endParaRPr lang="es-CO" sz="160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es-CO" sz="16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es-CO" sz="16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es-CO" sz="16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es-CO" sz="16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es-CO" sz="16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es-CO" sz="16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es-CO" sz="16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es-CO" sz="1600" dirty="0" smtClean="0">
              <a:latin typeface="Arial" pitchFamily="34" charset="0"/>
              <a:cs typeface="Arial" pitchFamily="34" charset="0"/>
            </a:endParaRPr>
          </a:p>
          <a:p>
            <a:endParaRPr lang="es-CO" sz="15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5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6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5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6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5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500" dirty="0" smtClean="0">
              <a:latin typeface="Arial" pitchFamily="34" charset="0"/>
              <a:cs typeface="Arial" pitchFamily="34" charset="0"/>
            </a:endParaRPr>
          </a:p>
          <a:p>
            <a:endParaRPr lang="es-CO" sz="1500" b="1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600" b="1" dirty="0" smtClean="0">
              <a:solidFill>
                <a:schemeClr val="dk1"/>
              </a:solidFill>
            </a:endParaRPr>
          </a:p>
          <a:p>
            <a:endParaRPr lang="es-CO" b="1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dirty="0" smtClean="0"/>
          </a:p>
          <a:p>
            <a:endParaRPr lang="es-CO" dirty="0" smtClean="0"/>
          </a:p>
          <a:p>
            <a:endParaRPr lang="es-CO" dirty="0"/>
          </a:p>
        </p:txBody>
      </p:sp>
      <p:sp>
        <p:nvSpPr>
          <p:cNvPr id="18" name="17 Rectángulo"/>
          <p:cNvSpPr/>
          <p:nvPr/>
        </p:nvSpPr>
        <p:spPr>
          <a:xfrm>
            <a:off x="6500826" y="5857892"/>
            <a:ext cx="2643174" cy="10001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dirty="0" smtClean="0">
                <a:solidFill>
                  <a:schemeClr val="tx1"/>
                </a:solidFill>
              </a:rPr>
              <a:t>RICARDO ALBARADO BESTENE</a:t>
            </a:r>
          </a:p>
          <a:p>
            <a:pPr algn="ctr"/>
            <a:r>
              <a:rPr lang="es-CO" sz="1200" dirty="0" smtClean="0">
                <a:solidFill>
                  <a:schemeClr val="tx1"/>
                </a:solidFill>
              </a:rPr>
              <a:t>Gobernador</a:t>
            </a:r>
            <a:endParaRPr lang="es-CO" sz="1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PLANEA18\Downloads\diapoplaneacion20173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4175"/>
            <a:ext cx="9144000" cy="6903217"/>
          </a:xfrm>
          <a:prstGeom prst="rect">
            <a:avLst/>
          </a:prstGeom>
          <a:noFill/>
        </p:spPr>
      </p:pic>
      <p:sp>
        <p:nvSpPr>
          <p:cNvPr id="6" name="5 CuadroTexto"/>
          <p:cNvSpPr txBox="1"/>
          <p:nvPr/>
        </p:nvSpPr>
        <p:spPr>
          <a:xfrm>
            <a:off x="5214910" y="0"/>
            <a:ext cx="3929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HUMANIZANDO EL DESARROLLO</a:t>
            </a:r>
            <a:endParaRPr lang="es-CO" dirty="0"/>
          </a:p>
        </p:txBody>
      </p:sp>
      <p:sp>
        <p:nvSpPr>
          <p:cNvPr id="7" name="6 CuadroTexto"/>
          <p:cNvSpPr txBox="1"/>
          <p:nvPr/>
        </p:nvSpPr>
        <p:spPr>
          <a:xfrm>
            <a:off x="714348" y="571480"/>
            <a:ext cx="71700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UNIDAD ADMINISTRATIVA ESPECIAL DE SALUD DE ARAUCA</a:t>
            </a:r>
            <a:endParaRPr lang="es-CO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827584" y="1403484"/>
            <a:ext cx="7286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 smtClean="0"/>
              <a:t>PROYECTOS Y PROGRAMAS EN EJECUCION 2017</a:t>
            </a:r>
            <a:endParaRPr lang="es-CO" b="1" dirty="0"/>
          </a:p>
        </p:txBody>
      </p:sp>
      <p:sp>
        <p:nvSpPr>
          <p:cNvPr id="9" name="8 CuadroTexto"/>
          <p:cNvSpPr txBox="1"/>
          <p:nvPr/>
        </p:nvSpPr>
        <p:spPr>
          <a:xfrm>
            <a:off x="785786" y="2096551"/>
            <a:ext cx="7572428" cy="75251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endParaRPr lang="es-CO" sz="1500" b="1" dirty="0" smtClean="0">
              <a:latin typeface="Arial" pitchFamily="34" charset="0"/>
              <a:cs typeface="Arial" pitchFamily="34" charset="0"/>
            </a:endParaRPr>
          </a:p>
          <a:p>
            <a:pPr algn="just" fontAlgn="b"/>
            <a:r>
              <a:rPr lang="es-CO" sz="1600" b="1" dirty="0" smtClean="0">
                <a:latin typeface="Arial" pitchFamily="34" charset="0"/>
                <a:cs typeface="Arial" pitchFamily="34" charset="0"/>
              </a:rPr>
              <a:t>NOMBRE DEL PROYECTO</a:t>
            </a:r>
            <a:r>
              <a:rPr lang="es-CO" sz="1600" dirty="0" smtClean="0">
                <a:latin typeface="Arial" pitchFamily="34" charset="0"/>
                <a:cs typeface="Arial" pitchFamily="34" charset="0"/>
              </a:rPr>
              <a:t>: Fortalecimiento a las acciones de promoción, prevención y rehabilitación de salud bucal en el departamento de Arauca</a:t>
            </a:r>
            <a:r>
              <a:rPr lang="es-CO" sz="1600" dirty="0" smtClean="0"/>
              <a:t>.  </a:t>
            </a:r>
            <a:endParaRPr lang="es-CO" sz="1600" b="1" dirty="0" smtClean="0">
              <a:latin typeface="Arial" pitchFamily="34" charset="0"/>
              <a:cs typeface="Arial" pitchFamily="34" charset="0"/>
            </a:endParaRPr>
          </a:p>
          <a:p>
            <a:pPr fontAlgn="b"/>
            <a:endParaRPr lang="es-CO" sz="1600" b="1" dirty="0" smtClean="0">
              <a:latin typeface="Arial" pitchFamily="34" charset="0"/>
              <a:cs typeface="Arial" pitchFamily="34" charset="0"/>
            </a:endParaRPr>
          </a:p>
          <a:p>
            <a:pPr fontAlgn="b"/>
            <a:r>
              <a:rPr lang="es-CO" sz="1600" b="1" dirty="0" smtClean="0">
                <a:latin typeface="Arial" pitchFamily="34" charset="0"/>
                <a:cs typeface="Arial" pitchFamily="34" charset="0"/>
              </a:rPr>
              <a:t>VALOR</a:t>
            </a:r>
            <a:r>
              <a:rPr lang="es-CO" sz="1600" dirty="0" smtClean="0">
                <a:latin typeface="Arial" pitchFamily="34" charset="0"/>
                <a:cs typeface="Arial" pitchFamily="34" charset="0"/>
              </a:rPr>
              <a:t>:</a:t>
            </a:r>
            <a:r>
              <a:rPr lang="es-CO" sz="1600" b="1" dirty="0" smtClean="0">
                <a:latin typeface="Arial" pitchFamily="34" charset="0"/>
                <a:cs typeface="Arial" pitchFamily="34" charset="0"/>
              </a:rPr>
              <a:t>600</a:t>
            </a:r>
            <a:r>
              <a:rPr lang="es-CO" sz="1600" b="1" dirty="0" smtClean="0"/>
              <a:t>.000.000</a:t>
            </a:r>
            <a:endParaRPr lang="es-CO" sz="1600" b="1" dirty="0" smtClean="0">
              <a:solidFill>
                <a:schemeClr val="dk1"/>
              </a:solidFill>
            </a:endParaRPr>
          </a:p>
          <a:p>
            <a:pPr fontAlgn="b"/>
            <a:r>
              <a:rPr lang="es-CO" sz="1600" b="1" dirty="0" smtClean="0"/>
              <a:t/>
            </a:r>
            <a:br>
              <a:rPr lang="es-CO" sz="1600" b="1" dirty="0" smtClean="0"/>
            </a:br>
            <a:endParaRPr lang="es-CO" sz="1600" b="1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pPr fontAlgn="b"/>
            <a:r>
              <a:rPr lang="es-CO" sz="1600" b="1" dirty="0" smtClean="0">
                <a:latin typeface="Arial" pitchFamily="34" charset="0"/>
                <a:cs typeface="Arial" pitchFamily="34" charset="0"/>
              </a:rPr>
              <a:t>TIEMPO DE EJECUCION</a:t>
            </a:r>
            <a:r>
              <a:rPr lang="es-CO" sz="160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es-CO" sz="1600" dirty="0" smtClean="0"/>
              <a:t>En proceso de publicación</a:t>
            </a:r>
            <a:endParaRPr lang="es-CO" sz="1600" dirty="0" smtClean="0">
              <a:solidFill>
                <a:schemeClr val="dk1"/>
              </a:solidFill>
            </a:endParaRPr>
          </a:p>
          <a:p>
            <a:pPr>
              <a:defRPr/>
            </a:pPr>
            <a:endParaRPr lang="es-CO" sz="16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es-CO" sz="16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es-CO" sz="16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es-CO" sz="16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es-CO" sz="16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es-CO" sz="16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es-CO" sz="16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es-CO" sz="1600" dirty="0" smtClean="0">
              <a:latin typeface="Arial" pitchFamily="34" charset="0"/>
              <a:cs typeface="Arial" pitchFamily="34" charset="0"/>
            </a:endParaRPr>
          </a:p>
          <a:p>
            <a:endParaRPr lang="es-CO" sz="15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5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6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5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6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5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500" dirty="0" smtClean="0">
              <a:latin typeface="Arial" pitchFamily="34" charset="0"/>
              <a:cs typeface="Arial" pitchFamily="34" charset="0"/>
            </a:endParaRPr>
          </a:p>
          <a:p>
            <a:endParaRPr lang="es-CO" sz="1500" b="1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600" b="1" dirty="0" smtClean="0">
              <a:solidFill>
                <a:schemeClr val="dk1"/>
              </a:solidFill>
            </a:endParaRPr>
          </a:p>
          <a:p>
            <a:endParaRPr lang="es-CO" b="1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dirty="0" smtClean="0"/>
          </a:p>
          <a:p>
            <a:endParaRPr lang="es-CO" dirty="0" smtClean="0"/>
          </a:p>
          <a:p>
            <a:endParaRPr lang="es-CO" dirty="0"/>
          </a:p>
        </p:txBody>
      </p:sp>
      <p:sp>
        <p:nvSpPr>
          <p:cNvPr id="18" name="17 Rectángulo"/>
          <p:cNvSpPr/>
          <p:nvPr/>
        </p:nvSpPr>
        <p:spPr>
          <a:xfrm>
            <a:off x="6500826" y="5857892"/>
            <a:ext cx="2643174" cy="10001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dirty="0" smtClean="0">
                <a:solidFill>
                  <a:schemeClr val="tx1"/>
                </a:solidFill>
              </a:rPr>
              <a:t>RICARDO ALBARADO BESTENE</a:t>
            </a:r>
          </a:p>
          <a:p>
            <a:pPr algn="ctr"/>
            <a:r>
              <a:rPr lang="es-CO" sz="1200" dirty="0" smtClean="0">
                <a:solidFill>
                  <a:schemeClr val="tx1"/>
                </a:solidFill>
              </a:rPr>
              <a:t>Gobernador</a:t>
            </a:r>
            <a:endParaRPr lang="es-CO" sz="1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PLANEA18\Downloads\diapoplaneacion20173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4175"/>
            <a:ext cx="9144000" cy="6903217"/>
          </a:xfrm>
          <a:prstGeom prst="rect">
            <a:avLst/>
          </a:prstGeom>
          <a:noFill/>
        </p:spPr>
      </p:pic>
      <p:sp>
        <p:nvSpPr>
          <p:cNvPr id="6" name="5 CuadroTexto"/>
          <p:cNvSpPr txBox="1"/>
          <p:nvPr/>
        </p:nvSpPr>
        <p:spPr>
          <a:xfrm>
            <a:off x="5214910" y="0"/>
            <a:ext cx="3929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HUMANIZANDO EL DESARROLLO</a:t>
            </a:r>
            <a:endParaRPr lang="es-CO" dirty="0"/>
          </a:p>
        </p:txBody>
      </p:sp>
      <p:sp>
        <p:nvSpPr>
          <p:cNvPr id="7" name="6 CuadroTexto"/>
          <p:cNvSpPr txBox="1"/>
          <p:nvPr/>
        </p:nvSpPr>
        <p:spPr>
          <a:xfrm>
            <a:off x="714348" y="571481"/>
            <a:ext cx="63059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UNIDAD ADMINISTRATIVA ESPECIAL DE SALUD DE ARAUCA</a:t>
            </a:r>
            <a:endParaRPr lang="es-CO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714348" y="1403484"/>
            <a:ext cx="7286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PROYECTOS Y PROGRAMAS EN EJECUCION  2017</a:t>
            </a:r>
            <a:endParaRPr lang="es-CO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785786" y="2025123"/>
            <a:ext cx="7572428" cy="7740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endParaRPr lang="es-CO" sz="1500" b="1" dirty="0" smtClean="0">
              <a:latin typeface="Arial" pitchFamily="34" charset="0"/>
              <a:cs typeface="Arial" pitchFamily="34" charset="0"/>
            </a:endParaRPr>
          </a:p>
          <a:p>
            <a:pPr algn="just" fontAlgn="b"/>
            <a:r>
              <a:rPr lang="es-CO" sz="1600" b="1" dirty="0" smtClean="0">
                <a:latin typeface="Arial" pitchFamily="34" charset="0"/>
                <a:cs typeface="Arial" pitchFamily="34" charset="0"/>
              </a:rPr>
              <a:t>NOMBRE DEL PROYECTO</a:t>
            </a:r>
            <a:r>
              <a:rPr lang="es-CO" sz="1600" dirty="0" smtClean="0">
                <a:latin typeface="Arial" pitchFamily="34" charset="0"/>
                <a:cs typeface="Arial" pitchFamily="34" charset="0"/>
              </a:rPr>
              <a:t>: Fortalecimiento de la accesibilidad a la atención en Salud de la población dispersa de los puestos de salud habilitados y adscritos a la Ese Moreno y Clavijo</a:t>
            </a:r>
            <a:endParaRPr lang="es-CO" sz="1600" b="1" dirty="0" smtClean="0">
              <a:latin typeface="Arial" pitchFamily="34" charset="0"/>
              <a:cs typeface="Arial" pitchFamily="34" charset="0"/>
            </a:endParaRPr>
          </a:p>
          <a:p>
            <a:pPr fontAlgn="b"/>
            <a:endParaRPr lang="es-CO" sz="1600" b="1" dirty="0" smtClean="0">
              <a:latin typeface="Arial" pitchFamily="34" charset="0"/>
              <a:cs typeface="Arial" pitchFamily="34" charset="0"/>
            </a:endParaRPr>
          </a:p>
          <a:p>
            <a:pPr fontAlgn="b"/>
            <a:r>
              <a:rPr lang="es-CO" sz="1600" b="1" dirty="0" smtClean="0">
                <a:latin typeface="Arial" pitchFamily="34" charset="0"/>
                <a:cs typeface="Arial" pitchFamily="34" charset="0"/>
              </a:rPr>
              <a:t>VALOR</a:t>
            </a:r>
            <a:r>
              <a:rPr lang="es-CO" sz="1600" dirty="0" smtClean="0">
                <a:latin typeface="Arial" pitchFamily="34" charset="0"/>
                <a:cs typeface="Arial" pitchFamily="34" charset="0"/>
              </a:rPr>
              <a:t>:</a:t>
            </a:r>
            <a:r>
              <a:rPr lang="es-CO" sz="1600" b="1" dirty="0" smtClean="0">
                <a:latin typeface="Arial" pitchFamily="34" charset="0"/>
                <a:cs typeface="Arial" pitchFamily="34" charset="0"/>
              </a:rPr>
              <a:t>1.500.000.000</a:t>
            </a:r>
            <a:endParaRPr lang="es-CO" sz="1600" b="1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pPr fontAlgn="b"/>
            <a:r>
              <a:rPr lang="es-CO" sz="16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s-CO" sz="1600" b="1" dirty="0" smtClean="0">
                <a:latin typeface="Arial" pitchFamily="34" charset="0"/>
                <a:cs typeface="Arial" pitchFamily="34" charset="0"/>
              </a:rPr>
            </a:br>
            <a:r>
              <a:rPr lang="es-CO" sz="1600" b="1" dirty="0" smtClean="0">
                <a:latin typeface="Arial" pitchFamily="34" charset="0"/>
                <a:cs typeface="Arial" pitchFamily="34" charset="0"/>
              </a:rPr>
              <a:t>TIEMPO DE EJECUCION</a:t>
            </a:r>
            <a:r>
              <a:rPr lang="es-CO" sz="1600" dirty="0" smtClean="0">
                <a:latin typeface="Arial" pitchFamily="34" charset="0"/>
                <a:cs typeface="Arial" pitchFamily="34" charset="0"/>
              </a:rPr>
              <a:t>: En proceso de contratación</a:t>
            </a:r>
          </a:p>
          <a:p>
            <a:pPr>
              <a:defRPr/>
            </a:pPr>
            <a:endParaRPr lang="es-CO" sz="16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es-CO" sz="16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es-CO" sz="16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es-CO" sz="16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es-CO" sz="16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es-CO" sz="16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es-CO" sz="16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es-CO" sz="1600" dirty="0" smtClean="0">
              <a:latin typeface="Arial" pitchFamily="34" charset="0"/>
              <a:cs typeface="Arial" pitchFamily="34" charset="0"/>
            </a:endParaRPr>
          </a:p>
          <a:p>
            <a:endParaRPr lang="es-CO" sz="15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5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6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5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6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5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500" dirty="0" smtClean="0">
              <a:latin typeface="Arial" pitchFamily="34" charset="0"/>
              <a:cs typeface="Arial" pitchFamily="34" charset="0"/>
            </a:endParaRPr>
          </a:p>
          <a:p>
            <a:endParaRPr lang="es-CO" sz="1500" b="1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600" b="1" dirty="0" smtClean="0">
              <a:solidFill>
                <a:schemeClr val="dk1"/>
              </a:solidFill>
            </a:endParaRPr>
          </a:p>
          <a:p>
            <a:endParaRPr lang="es-CO" b="1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dirty="0" smtClean="0"/>
          </a:p>
          <a:p>
            <a:endParaRPr lang="es-CO" dirty="0" smtClean="0"/>
          </a:p>
          <a:p>
            <a:endParaRPr lang="es-CO" dirty="0"/>
          </a:p>
        </p:txBody>
      </p:sp>
      <p:sp>
        <p:nvSpPr>
          <p:cNvPr id="18" name="17 Rectángulo"/>
          <p:cNvSpPr/>
          <p:nvPr/>
        </p:nvSpPr>
        <p:spPr>
          <a:xfrm>
            <a:off x="6500826" y="5857892"/>
            <a:ext cx="2643174" cy="10001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dirty="0" smtClean="0">
                <a:solidFill>
                  <a:schemeClr val="tx1"/>
                </a:solidFill>
              </a:rPr>
              <a:t>RICARDO ALBARADO BESTENE</a:t>
            </a:r>
          </a:p>
          <a:p>
            <a:pPr algn="ctr"/>
            <a:r>
              <a:rPr lang="es-CO" sz="1200" dirty="0" smtClean="0">
                <a:solidFill>
                  <a:schemeClr val="tx1"/>
                </a:solidFill>
              </a:rPr>
              <a:t>Gobernador</a:t>
            </a:r>
            <a:endParaRPr lang="es-CO" sz="1200" dirty="0">
              <a:solidFill>
                <a:schemeClr val="tx1"/>
              </a:solidFill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2286000" y="29673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s-CO" dirty="0" smtClean="0">
              <a:latin typeface="Arial" pitchFamily="34" charset="0"/>
              <a:cs typeface="Arial" pitchFamily="34" charset="0"/>
            </a:endParaRPr>
          </a:p>
          <a:p>
            <a:pPr fontAlgn="b"/>
            <a:endParaRPr lang="pt-BR" b="1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PLANEA18\Downloads\diapoplaneacion20173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7833"/>
            <a:ext cx="9144000" cy="6903217"/>
          </a:xfrm>
          <a:prstGeom prst="rect">
            <a:avLst/>
          </a:prstGeom>
          <a:noFill/>
        </p:spPr>
      </p:pic>
      <p:sp>
        <p:nvSpPr>
          <p:cNvPr id="6" name="5 CuadroTexto"/>
          <p:cNvSpPr txBox="1"/>
          <p:nvPr/>
        </p:nvSpPr>
        <p:spPr>
          <a:xfrm>
            <a:off x="5214910" y="0"/>
            <a:ext cx="3929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HUMANIZANDO EL DESARROLLO</a:t>
            </a:r>
            <a:endParaRPr lang="es-CO" dirty="0"/>
          </a:p>
        </p:txBody>
      </p:sp>
      <p:sp>
        <p:nvSpPr>
          <p:cNvPr id="7" name="6 CuadroTexto"/>
          <p:cNvSpPr txBox="1"/>
          <p:nvPr/>
        </p:nvSpPr>
        <p:spPr>
          <a:xfrm>
            <a:off x="714348" y="571481"/>
            <a:ext cx="69539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UNIDAD ADMINISTRATIVA ESPECIAL DE SALUD DE ARAUCA</a:t>
            </a:r>
            <a:endParaRPr lang="es-CO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714348" y="1214422"/>
            <a:ext cx="7286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 smtClean="0"/>
              <a:t>PROYECTOS Y PROGRAMAS EN EJECUCION 2016 </a:t>
            </a:r>
            <a:endParaRPr lang="es-CO" b="1" dirty="0"/>
          </a:p>
        </p:txBody>
      </p:sp>
      <p:sp>
        <p:nvSpPr>
          <p:cNvPr id="9" name="8 CuadroTexto"/>
          <p:cNvSpPr txBox="1"/>
          <p:nvPr/>
        </p:nvSpPr>
        <p:spPr>
          <a:xfrm>
            <a:off x="785786" y="1643050"/>
            <a:ext cx="7572428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es-CO" sz="1600" b="1" dirty="0" smtClean="0">
                <a:latin typeface="Arial" pitchFamily="34" charset="0"/>
                <a:cs typeface="Arial" pitchFamily="34" charset="0"/>
              </a:rPr>
              <a:t>NOMBRE DEL PROYECTO</a:t>
            </a:r>
            <a:r>
              <a:rPr lang="es-CO" sz="1600" dirty="0" smtClean="0">
                <a:latin typeface="Arial" pitchFamily="34" charset="0"/>
                <a:cs typeface="Arial" pitchFamily="34" charset="0"/>
              </a:rPr>
              <a:t>: D</a:t>
            </a:r>
            <a:r>
              <a:rPr lang="es-ES" sz="1600" dirty="0" smtClean="0">
                <a:latin typeface="Arial" pitchFamily="34" charset="0"/>
                <a:cs typeface="Arial" pitchFamily="34" charset="0"/>
              </a:rPr>
              <a:t>esarrollo de acciones de vigilancia de las enfermedades</a:t>
            </a:r>
            <a:r>
              <a:rPr lang="es-CO" sz="1600" dirty="0" smtClean="0">
                <a:latin typeface="Arial" pitchFamily="34" charset="0"/>
                <a:cs typeface="Arial" pitchFamily="34" charset="0"/>
              </a:rPr>
              <a:t> zoonóticas en el departamento de Arauca</a:t>
            </a:r>
          </a:p>
          <a:p>
            <a:endParaRPr lang="es-CO" sz="1600" b="1" dirty="0" smtClean="0">
              <a:latin typeface="Arial" pitchFamily="34" charset="0"/>
              <a:cs typeface="Arial" pitchFamily="34" charset="0"/>
            </a:endParaRPr>
          </a:p>
          <a:p>
            <a:r>
              <a:rPr lang="es-CO" sz="1600" b="1" dirty="0" smtClean="0">
                <a:latin typeface="Arial" pitchFamily="34" charset="0"/>
                <a:cs typeface="Arial" pitchFamily="34" charset="0"/>
              </a:rPr>
              <a:t>VALOR:</a:t>
            </a:r>
            <a:r>
              <a:rPr lang="es-CO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1600" b="1" dirty="0" smtClean="0">
                <a:latin typeface="Arial" pitchFamily="34" charset="0"/>
                <a:cs typeface="Arial" pitchFamily="34" charset="0"/>
              </a:rPr>
              <a:t>135.152.702,50</a:t>
            </a:r>
            <a:endParaRPr lang="es-CO" sz="1600" dirty="0" smtClean="0">
              <a:latin typeface="Arial" pitchFamily="34" charset="0"/>
              <a:cs typeface="Arial" pitchFamily="34" charset="0"/>
            </a:endParaRPr>
          </a:p>
          <a:p>
            <a:endParaRPr lang="es-CO" sz="1600" b="1" dirty="0" smtClean="0">
              <a:latin typeface="Arial" pitchFamily="34" charset="0"/>
              <a:cs typeface="Arial" pitchFamily="34" charset="0"/>
            </a:endParaRPr>
          </a:p>
          <a:p>
            <a:r>
              <a:rPr lang="es-CO" sz="1600" b="1" dirty="0" smtClean="0">
                <a:latin typeface="Arial" pitchFamily="34" charset="0"/>
                <a:cs typeface="Arial" pitchFamily="34" charset="0"/>
              </a:rPr>
              <a:t>TIEMPO DE EJECUCION:</a:t>
            </a:r>
            <a:r>
              <a:rPr lang="es-CO" sz="1600" dirty="0" smtClean="0">
                <a:latin typeface="Arial" pitchFamily="34" charset="0"/>
                <a:cs typeface="Arial" pitchFamily="34" charset="0"/>
              </a:rPr>
              <a:t> Noviembre - Diciembre de 2016</a:t>
            </a:r>
            <a:endParaRPr lang="es-CO" sz="16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dirty="0" smtClean="0"/>
          </a:p>
          <a:p>
            <a:endParaRPr lang="es-CO" dirty="0" smtClean="0"/>
          </a:p>
          <a:p>
            <a:endParaRPr lang="es-CO" dirty="0"/>
          </a:p>
        </p:txBody>
      </p:sp>
      <p:sp>
        <p:nvSpPr>
          <p:cNvPr id="14" name="13 Rectángulo"/>
          <p:cNvSpPr/>
          <p:nvPr/>
        </p:nvSpPr>
        <p:spPr>
          <a:xfrm>
            <a:off x="785786" y="3789040"/>
            <a:ext cx="3143272" cy="18545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>
                <a:solidFill>
                  <a:schemeClr val="tx1"/>
                </a:solidFill>
              </a:rPr>
              <a:t>FOTOS</a:t>
            </a:r>
            <a:endParaRPr lang="es-CO" dirty="0">
              <a:solidFill>
                <a:schemeClr val="tx1"/>
              </a:solidFill>
            </a:endParaRPr>
          </a:p>
        </p:txBody>
      </p:sp>
      <p:sp>
        <p:nvSpPr>
          <p:cNvPr id="16" name="15 Rectángulo"/>
          <p:cNvSpPr/>
          <p:nvPr/>
        </p:nvSpPr>
        <p:spPr>
          <a:xfrm>
            <a:off x="4929190" y="3933056"/>
            <a:ext cx="3143272" cy="16396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>
                <a:solidFill>
                  <a:schemeClr val="tx1"/>
                </a:solidFill>
              </a:rPr>
              <a:t>FOTOS</a:t>
            </a:r>
            <a:endParaRPr lang="es-CO" dirty="0">
              <a:solidFill>
                <a:schemeClr val="tx1"/>
              </a:solidFill>
            </a:endParaRPr>
          </a:p>
        </p:txBody>
      </p:sp>
      <p:sp>
        <p:nvSpPr>
          <p:cNvPr id="18" name="17 Rectángulo"/>
          <p:cNvSpPr/>
          <p:nvPr/>
        </p:nvSpPr>
        <p:spPr>
          <a:xfrm>
            <a:off x="6500826" y="5857892"/>
            <a:ext cx="2643174" cy="10001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dirty="0" smtClean="0">
                <a:solidFill>
                  <a:schemeClr val="tx1"/>
                </a:solidFill>
              </a:rPr>
              <a:t>RICARDO ALBARADO BESTENE</a:t>
            </a:r>
          </a:p>
          <a:p>
            <a:pPr algn="ctr"/>
            <a:r>
              <a:rPr lang="es-CO" sz="1200" dirty="0" smtClean="0">
                <a:solidFill>
                  <a:schemeClr val="tx1"/>
                </a:solidFill>
              </a:rPr>
              <a:t>Gobernador</a:t>
            </a:r>
            <a:endParaRPr lang="es-CO" sz="1200" dirty="0">
              <a:solidFill>
                <a:schemeClr val="tx1"/>
              </a:solidFill>
            </a:endParaRPr>
          </a:p>
        </p:txBody>
      </p:sp>
      <p:pic>
        <p:nvPicPr>
          <p:cNvPr id="10" name="Imagen 1" descr="IMG-20161122-WA00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3789040"/>
            <a:ext cx="3096344" cy="1800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Imagen 1" descr="IMG-20161122-WA002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3861049"/>
            <a:ext cx="3168352" cy="1800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PLANEA18\Downloads\diapoplaneacion20173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4175"/>
            <a:ext cx="9144000" cy="6903217"/>
          </a:xfrm>
          <a:prstGeom prst="rect">
            <a:avLst/>
          </a:prstGeom>
          <a:noFill/>
        </p:spPr>
      </p:pic>
      <p:sp>
        <p:nvSpPr>
          <p:cNvPr id="6" name="5 CuadroTexto"/>
          <p:cNvSpPr txBox="1"/>
          <p:nvPr/>
        </p:nvSpPr>
        <p:spPr>
          <a:xfrm>
            <a:off x="5214910" y="0"/>
            <a:ext cx="3929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HUMANIZANDO EL DESARROLLO</a:t>
            </a:r>
            <a:endParaRPr lang="es-CO" dirty="0"/>
          </a:p>
        </p:txBody>
      </p:sp>
      <p:sp>
        <p:nvSpPr>
          <p:cNvPr id="7" name="6 CuadroTexto"/>
          <p:cNvSpPr txBox="1"/>
          <p:nvPr/>
        </p:nvSpPr>
        <p:spPr>
          <a:xfrm>
            <a:off x="714348" y="571481"/>
            <a:ext cx="64499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/>
              <a:t>UNIDAD ADMINISTRATIVA ESPECIAL DE SALUD DE ARAUCA</a:t>
            </a:r>
            <a:endParaRPr lang="es-CO" b="1" dirty="0"/>
          </a:p>
        </p:txBody>
      </p:sp>
      <p:sp>
        <p:nvSpPr>
          <p:cNvPr id="8" name="7 CuadroTexto"/>
          <p:cNvSpPr txBox="1"/>
          <p:nvPr/>
        </p:nvSpPr>
        <p:spPr>
          <a:xfrm>
            <a:off x="827584" y="1700808"/>
            <a:ext cx="7286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PROYECTOS Y PROGRAMAS EN EJECUCION 2017</a:t>
            </a:r>
            <a:endParaRPr lang="es-CO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827584" y="2204864"/>
            <a:ext cx="7572428" cy="74943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endParaRPr lang="es-CO" sz="1500" b="1" dirty="0" smtClean="0">
              <a:latin typeface="Arial" pitchFamily="34" charset="0"/>
              <a:cs typeface="Arial" pitchFamily="34" charset="0"/>
            </a:endParaRPr>
          </a:p>
          <a:p>
            <a:pPr algn="just" fontAlgn="b"/>
            <a:r>
              <a:rPr lang="es-CO" sz="1500" b="1" dirty="0" smtClean="0">
                <a:latin typeface="Arial" pitchFamily="34" charset="0"/>
                <a:cs typeface="Arial" pitchFamily="34" charset="0"/>
              </a:rPr>
              <a:t>NOMBRE DEL PROYECTO</a:t>
            </a:r>
            <a:r>
              <a:rPr lang="es-CO" sz="150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es-CO" sz="1600" dirty="0" smtClean="0">
                <a:latin typeface="Arial" pitchFamily="34" charset="0"/>
                <a:cs typeface="Arial" pitchFamily="34" charset="0"/>
              </a:rPr>
              <a:t>Apoyo para la disminución de la morbimortalidad infantil indígena mediante programas de mejoramiento nutricional en el Departamento de Arauca. </a:t>
            </a:r>
            <a:endParaRPr lang="es-CO" sz="1600" b="1" dirty="0" smtClean="0">
              <a:latin typeface="Arial" pitchFamily="34" charset="0"/>
              <a:cs typeface="Arial" pitchFamily="34" charset="0"/>
            </a:endParaRPr>
          </a:p>
          <a:p>
            <a:pPr fontAlgn="b"/>
            <a:endParaRPr lang="es-CO" sz="1500" b="1" dirty="0" smtClean="0">
              <a:latin typeface="Arial" pitchFamily="34" charset="0"/>
              <a:cs typeface="Arial" pitchFamily="34" charset="0"/>
            </a:endParaRPr>
          </a:p>
          <a:p>
            <a:pPr fontAlgn="b"/>
            <a:r>
              <a:rPr lang="es-CO" sz="1500" b="1" dirty="0" smtClean="0">
                <a:latin typeface="Arial" pitchFamily="34" charset="0"/>
                <a:cs typeface="Arial" pitchFamily="34" charset="0"/>
              </a:rPr>
              <a:t>VALOR</a:t>
            </a:r>
            <a:r>
              <a:rPr lang="es-CO" sz="1500" dirty="0" smtClean="0">
                <a:latin typeface="Arial" pitchFamily="34" charset="0"/>
                <a:cs typeface="Arial" pitchFamily="34" charset="0"/>
              </a:rPr>
              <a:t>:</a:t>
            </a:r>
            <a:r>
              <a:rPr lang="es-CO" sz="1500" b="1" dirty="0" smtClean="0">
                <a:latin typeface="Arial" pitchFamily="34" charset="0"/>
                <a:cs typeface="Arial" pitchFamily="34" charset="0"/>
              </a:rPr>
              <a:t>100.000.000</a:t>
            </a:r>
            <a:endParaRPr lang="es-CO" sz="1600" b="1" dirty="0" smtClean="0">
              <a:solidFill>
                <a:schemeClr val="dk1"/>
              </a:solidFill>
            </a:endParaRPr>
          </a:p>
          <a:p>
            <a:pPr fontAlgn="b"/>
            <a:r>
              <a:rPr lang="es-CO" sz="1600" b="1" dirty="0" smtClean="0"/>
              <a:t/>
            </a:r>
            <a:br>
              <a:rPr lang="es-CO" sz="1600" b="1" dirty="0" smtClean="0"/>
            </a:br>
            <a:r>
              <a:rPr lang="es-CO" sz="1500" b="1" dirty="0" smtClean="0">
                <a:latin typeface="Arial" pitchFamily="34" charset="0"/>
                <a:cs typeface="Arial" pitchFamily="34" charset="0"/>
              </a:rPr>
              <a:t>TIEMPO DE EJECUCION</a:t>
            </a:r>
            <a:r>
              <a:rPr lang="es-CO" sz="150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es-CO" sz="1600" dirty="0" smtClean="0"/>
              <a:t>En proceso de contratación</a:t>
            </a:r>
          </a:p>
          <a:p>
            <a:pPr>
              <a:defRPr/>
            </a:pPr>
            <a:endParaRPr lang="es-CO" sz="16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es-CO" sz="16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es-CO" sz="16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es-CO" sz="16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es-CO" sz="16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es-CO" sz="16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es-CO" sz="16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es-CO" sz="1600" dirty="0" smtClean="0">
              <a:latin typeface="Arial" pitchFamily="34" charset="0"/>
              <a:cs typeface="Arial" pitchFamily="34" charset="0"/>
            </a:endParaRPr>
          </a:p>
          <a:p>
            <a:endParaRPr lang="es-CO" sz="15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5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6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5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6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5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500" dirty="0" smtClean="0">
              <a:latin typeface="Arial" pitchFamily="34" charset="0"/>
              <a:cs typeface="Arial" pitchFamily="34" charset="0"/>
            </a:endParaRPr>
          </a:p>
          <a:p>
            <a:endParaRPr lang="es-CO" sz="1500" b="1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600" b="1" dirty="0" smtClean="0">
              <a:solidFill>
                <a:schemeClr val="dk1"/>
              </a:solidFill>
            </a:endParaRPr>
          </a:p>
          <a:p>
            <a:endParaRPr lang="es-CO" b="1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dirty="0" smtClean="0"/>
          </a:p>
          <a:p>
            <a:endParaRPr lang="es-CO" dirty="0" smtClean="0"/>
          </a:p>
          <a:p>
            <a:endParaRPr lang="es-CO" dirty="0"/>
          </a:p>
        </p:txBody>
      </p:sp>
      <p:sp>
        <p:nvSpPr>
          <p:cNvPr id="18" name="17 Rectángulo"/>
          <p:cNvSpPr/>
          <p:nvPr/>
        </p:nvSpPr>
        <p:spPr>
          <a:xfrm>
            <a:off x="6500826" y="5857892"/>
            <a:ext cx="2643174" cy="10001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dirty="0" smtClean="0">
                <a:solidFill>
                  <a:schemeClr val="tx1"/>
                </a:solidFill>
              </a:rPr>
              <a:t>RICARDO ALBARADO BESTENE</a:t>
            </a:r>
          </a:p>
          <a:p>
            <a:pPr algn="ctr"/>
            <a:r>
              <a:rPr lang="es-CO" sz="1200" dirty="0" smtClean="0">
                <a:solidFill>
                  <a:schemeClr val="tx1"/>
                </a:solidFill>
              </a:rPr>
              <a:t>Gobernador</a:t>
            </a:r>
            <a:endParaRPr lang="es-CO" sz="1200" dirty="0">
              <a:solidFill>
                <a:schemeClr val="tx1"/>
              </a:solidFill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2286000" y="29673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s-CO" dirty="0" smtClean="0">
              <a:latin typeface="Arial" pitchFamily="34" charset="0"/>
              <a:cs typeface="Arial" pitchFamily="34" charset="0"/>
            </a:endParaRPr>
          </a:p>
          <a:p>
            <a:pPr fontAlgn="b"/>
            <a:endParaRPr lang="pt-BR" b="1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PLANEA18\Downloads\diapoplaneacion20173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03217"/>
          </a:xfrm>
          <a:prstGeom prst="rect">
            <a:avLst/>
          </a:prstGeom>
          <a:noFill/>
        </p:spPr>
      </p:pic>
      <p:sp>
        <p:nvSpPr>
          <p:cNvPr id="6" name="5 Rectángulo"/>
          <p:cNvSpPr/>
          <p:nvPr/>
        </p:nvSpPr>
        <p:spPr>
          <a:xfrm>
            <a:off x="6372200" y="5857892"/>
            <a:ext cx="2643174" cy="10001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b="1" dirty="0" smtClean="0">
                <a:solidFill>
                  <a:schemeClr val="tx1"/>
                </a:solidFill>
              </a:rPr>
              <a:t>RICARDO ALBARADO BESTENE</a:t>
            </a:r>
          </a:p>
          <a:p>
            <a:pPr algn="ctr"/>
            <a:r>
              <a:rPr lang="es-CO" sz="1200" b="1" dirty="0" smtClean="0">
                <a:solidFill>
                  <a:schemeClr val="tx1"/>
                </a:solidFill>
              </a:rPr>
              <a:t>Gobernador</a:t>
            </a:r>
            <a:endParaRPr lang="es-CO" sz="1200" b="1" dirty="0">
              <a:solidFill>
                <a:schemeClr val="tx1"/>
              </a:solidFill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1259632" y="548680"/>
            <a:ext cx="68407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DESCENTRALIZACIÓN TAME </a:t>
            </a:r>
            <a:endParaRPr lang="es-MX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2" descr="Resultado de imagen para IMAGEN HOSPITAL DE TAM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1979837"/>
            <a:ext cx="5400600" cy="382542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PLANEA18\Downloads\diapoplaneacion20173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03217"/>
          </a:xfrm>
          <a:prstGeom prst="rect">
            <a:avLst/>
          </a:prstGeom>
          <a:noFill/>
        </p:spPr>
      </p:pic>
      <p:sp>
        <p:nvSpPr>
          <p:cNvPr id="6" name="5 CuadroTexto"/>
          <p:cNvSpPr txBox="1"/>
          <p:nvPr/>
        </p:nvSpPr>
        <p:spPr>
          <a:xfrm>
            <a:off x="5214910" y="0"/>
            <a:ext cx="3929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HUMANIZANDO EL DESARROLLO</a:t>
            </a:r>
            <a:endParaRPr lang="es-CO" dirty="0"/>
          </a:p>
        </p:txBody>
      </p:sp>
      <p:sp>
        <p:nvSpPr>
          <p:cNvPr id="7" name="6 CuadroTexto"/>
          <p:cNvSpPr txBox="1"/>
          <p:nvPr/>
        </p:nvSpPr>
        <p:spPr>
          <a:xfrm>
            <a:off x="755576" y="683404"/>
            <a:ext cx="8208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/>
              <a:t>UNIDAD ADMINISTRATIVA ESPECIAL DE SALUD ARAUCA.</a:t>
            </a:r>
            <a:endParaRPr lang="es-CO" b="1" dirty="0"/>
          </a:p>
        </p:txBody>
      </p:sp>
      <p:sp>
        <p:nvSpPr>
          <p:cNvPr id="8" name="7 CuadroTexto"/>
          <p:cNvSpPr txBox="1"/>
          <p:nvPr/>
        </p:nvSpPr>
        <p:spPr>
          <a:xfrm>
            <a:off x="755576" y="1268760"/>
            <a:ext cx="7286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/>
              <a:t>PROYECTOS Y PROGRAMAS EN EJECUCION 2017.</a:t>
            </a:r>
            <a:endParaRPr lang="es-CO" b="1" dirty="0"/>
          </a:p>
        </p:txBody>
      </p:sp>
      <p:sp>
        <p:nvSpPr>
          <p:cNvPr id="9" name="8 CuadroTexto"/>
          <p:cNvSpPr txBox="1"/>
          <p:nvPr/>
        </p:nvSpPr>
        <p:spPr>
          <a:xfrm>
            <a:off x="785786" y="1643051"/>
            <a:ext cx="753063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es-CO" b="1" dirty="0" smtClean="0"/>
              <a:t>NOMBRE DEL PROYECTO: </a:t>
            </a:r>
            <a:r>
              <a:rPr lang="es-ES" dirty="0" smtClean="0"/>
              <a:t>FORTALECIMIENTO DE LA RED PRESTADORA DE SERVICIOS DEL HOSPITAL SAN ANTONIO DE TAME DEL DEPARTAMENTO DE ARAUCA</a:t>
            </a:r>
            <a:r>
              <a:rPr lang="es-ES" sz="1600" dirty="0" smtClean="0"/>
              <a:t>” </a:t>
            </a:r>
            <a:r>
              <a:rPr lang="es-CO" sz="1600" dirty="0" smtClean="0"/>
              <a:t> </a:t>
            </a:r>
            <a:endParaRPr lang="es-MX" dirty="0" smtClean="0"/>
          </a:p>
          <a:p>
            <a:endParaRPr lang="es-CO" dirty="0" smtClean="0"/>
          </a:p>
          <a:p>
            <a:r>
              <a:rPr lang="es-CO" b="1" dirty="0" smtClean="0"/>
              <a:t>VALOR:  </a:t>
            </a:r>
            <a:r>
              <a:rPr lang="es-CO" dirty="0" smtClean="0"/>
              <a:t>MIL QUINIENTOS MILLONES DE PESOS MCTE.  ($1.500.000.000)</a:t>
            </a:r>
          </a:p>
          <a:p>
            <a:endParaRPr lang="es-CO" dirty="0" smtClean="0"/>
          </a:p>
          <a:p>
            <a:r>
              <a:rPr lang="es-CO" b="1" dirty="0" smtClean="0"/>
              <a:t>TIEMPO DE EJECUCION: </a:t>
            </a:r>
            <a:r>
              <a:rPr lang="es-CO" dirty="0" smtClean="0"/>
              <a:t>NO FUE  CERTIFICADO POR PLANEACIÓN DEPARTAMENTAL. </a:t>
            </a:r>
            <a:endParaRPr lang="es-CO" dirty="0" smtClean="0">
              <a:solidFill>
                <a:srgbClr val="FF0000"/>
              </a:solidFill>
            </a:endParaRPr>
          </a:p>
          <a:p>
            <a:endParaRPr lang="es-CO" dirty="0" smtClean="0"/>
          </a:p>
          <a:p>
            <a:endParaRPr lang="es-CO" dirty="0"/>
          </a:p>
        </p:txBody>
      </p:sp>
      <p:sp>
        <p:nvSpPr>
          <p:cNvPr id="18" name="17 Rectángulo"/>
          <p:cNvSpPr/>
          <p:nvPr/>
        </p:nvSpPr>
        <p:spPr>
          <a:xfrm>
            <a:off x="6516216" y="5993904"/>
            <a:ext cx="2592288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b="1" dirty="0" smtClean="0">
                <a:solidFill>
                  <a:schemeClr val="tx1"/>
                </a:solidFill>
              </a:rPr>
              <a:t>RICARDO ALBARADO BESTENE</a:t>
            </a:r>
          </a:p>
          <a:p>
            <a:pPr algn="ctr"/>
            <a:r>
              <a:rPr lang="es-CO" sz="1200" b="1" dirty="0" smtClean="0">
                <a:solidFill>
                  <a:schemeClr val="tx1"/>
                </a:solidFill>
              </a:rPr>
              <a:t>Gobernador</a:t>
            </a:r>
            <a:endParaRPr lang="es-CO" sz="1200" b="1" dirty="0">
              <a:solidFill>
                <a:schemeClr val="tx1"/>
              </a:solidFill>
            </a:endParaRPr>
          </a:p>
        </p:txBody>
      </p:sp>
      <p:pic>
        <p:nvPicPr>
          <p:cNvPr id="11" name="10 Imagen" descr="C:\Users\PLANEACION\Documents\FOTOGRAFIAS 2017\FOTOGRAFIAS HOSPITAL TAME\DSC_144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3933056"/>
            <a:ext cx="4680520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PLANEA18\Downloads\diapoplaneacion20173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5217"/>
            <a:ext cx="9144000" cy="6903217"/>
          </a:xfrm>
          <a:prstGeom prst="rect">
            <a:avLst/>
          </a:prstGeom>
          <a:noFill/>
        </p:spPr>
      </p:pic>
      <p:sp>
        <p:nvSpPr>
          <p:cNvPr id="7" name="6 CuadroTexto"/>
          <p:cNvSpPr txBox="1"/>
          <p:nvPr/>
        </p:nvSpPr>
        <p:spPr>
          <a:xfrm>
            <a:off x="5214910" y="0"/>
            <a:ext cx="3929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HUMANIZANDO EL DESARROLLO</a:t>
            </a:r>
            <a:endParaRPr lang="es-CO" dirty="0"/>
          </a:p>
        </p:txBody>
      </p:sp>
      <p:sp>
        <p:nvSpPr>
          <p:cNvPr id="8" name="7 CuadroTexto"/>
          <p:cNvSpPr txBox="1"/>
          <p:nvPr/>
        </p:nvSpPr>
        <p:spPr>
          <a:xfrm>
            <a:off x="714348" y="571480"/>
            <a:ext cx="8429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 smtClean="0"/>
              <a:t>UNIDAD ADMINISTRATIVA ESPECIAL DE SALUD DE ARAUCA.</a:t>
            </a:r>
            <a:endParaRPr lang="es-CO" b="1" dirty="0"/>
          </a:p>
        </p:txBody>
      </p:sp>
      <p:sp>
        <p:nvSpPr>
          <p:cNvPr id="9" name="8 CuadroTexto"/>
          <p:cNvSpPr txBox="1"/>
          <p:nvPr/>
        </p:nvSpPr>
        <p:spPr>
          <a:xfrm>
            <a:off x="683568" y="1196752"/>
            <a:ext cx="72866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PROYECTOS Y PROGRAMAS EN PROCESO DE CONTRATACION</a:t>
            </a:r>
            <a:endParaRPr lang="es-CO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755576" y="1988840"/>
            <a:ext cx="7776864" cy="33123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es-CO" b="1" dirty="0" smtClean="0"/>
              <a:t>NOMBRE DEL PROYECTO: </a:t>
            </a:r>
            <a:r>
              <a:rPr lang="es-ES" sz="1600" dirty="0" smtClean="0"/>
              <a:t>ESTUDIOS TECNICOS, JURIDICOS, ADMINISTRATIVOS Y FINANCIEROS EN LA ESE MORENO Y CLAVIJO Y EL HOSPITAL SAN ANTONIO DE TAME, PARA EVALUAR LA VIABILIDAD DE LA CREACION DE LA NUEVA ESE DEPARTAMENTAL EN EL MUNICIPIO DE TAME, DEPARTAMENTO DE ARAUCA”. </a:t>
            </a:r>
          </a:p>
          <a:p>
            <a:endParaRPr lang="es-CO" dirty="0" smtClean="0"/>
          </a:p>
          <a:p>
            <a:r>
              <a:rPr lang="es-CO" b="1" dirty="0" smtClean="0"/>
              <a:t>VALOR:  </a:t>
            </a:r>
            <a:r>
              <a:rPr lang="es-CO" dirty="0" smtClean="0"/>
              <a:t>TRESCIENTOS CINCUENTA MILLONES DE PESOS MCTE.                </a:t>
            </a:r>
            <a:r>
              <a:rPr lang="es-CO" b="1" dirty="0" smtClean="0"/>
              <a:t>$350.000.000</a:t>
            </a:r>
          </a:p>
          <a:p>
            <a:endParaRPr lang="es-CO" dirty="0" smtClean="0"/>
          </a:p>
          <a:p>
            <a:r>
              <a:rPr lang="es-CO" b="1" dirty="0" smtClean="0"/>
              <a:t>ACTO ADMINISTRATIVO</a:t>
            </a:r>
            <a:r>
              <a:rPr lang="es-CO" dirty="0" smtClean="0"/>
              <a:t>:  ORDENANZA 011 DE 2017</a:t>
            </a:r>
          </a:p>
          <a:p>
            <a:endParaRPr lang="es-CO" dirty="0" smtClean="0"/>
          </a:p>
          <a:p>
            <a:r>
              <a:rPr lang="es-CO" b="1" dirty="0" smtClean="0"/>
              <a:t>TIEMPO DE EJECUCION:</a:t>
            </a:r>
            <a:r>
              <a:rPr lang="es-CO" dirty="0" smtClean="0"/>
              <a:t> </a:t>
            </a:r>
            <a:r>
              <a:rPr lang="es-CO" b="1" dirty="0" smtClean="0"/>
              <a:t>3 MESES.</a:t>
            </a:r>
            <a:endParaRPr lang="es-CO" dirty="0"/>
          </a:p>
        </p:txBody>
      </p:sp>
      <p:sp>
        <p:nvSpPr>
          <p:cNvPr id="13" name="12 Rectángulo"/>
          <p:cNvSpPr/>
          <p:nvPr/>
        </p:nvSpPr>
        <p:spPr>
          <a:xfrm>
            <a:off x="6500826" y="5857892"/>
            <a:ext cx="2643174" cy="10001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b="1" dirty="0" smtClean="0">
                <a:solidFill>
                  <a:schemeClr val="tx1"/>
                </a:solidFill>
              </a:rPr>
              <a:t>RICARDO ALBARADO BESTENE</a:t>
            </a:r>
          </a:p>
          <a:p>
            <a:pPr algn="ctr"/>
            <a:r>
              <a:rPr lang="es-CO" sz="1200" b="1" dirty="0" smtClean="0">
                <a:solidFill>
                  <a:schemeClr val="tx1"/>
                </a:solidFill>
              </a:rPr>
              <a:t>Gobernador</a:t>
            </a:r>
            <a:endParaRPr lang="es-CO" sz="1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PLANEA18\Downloads\diapoplaneacion20173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5217"/>
            <a:ext cx="9144000" cy="6903217"/>
          </a:xfrm>
          <a:prstGeom prst="rect">
            <a:avLst/>
          </a:prstGeom>
          <a:noFill/>
        </p:spPr>
      </p:pic>
      <p:sp>
        <p:nvSpPr>
          <p:cNvPr id="6" name="5 CuadroTexto"/>
          <p:cNvSpPr txBox="1"/>
          <p:nvPr/>
        </p:nvSpPr>
        <p:spPr>
          <a:xfrm>
            <a:off x="5430548" y="0"/>
            <a:ext cx="37134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dirty="0" smtClean="0"/>
              <a:t>HUMANIZANDO EL DESARROLLO</a:t>
            </a:r>
            <a:endParaRPr lang="es-CO" dirty="0"/>
          </a:p>
        </p:txBody>
      </p:sp>
      <p:sp>
        <p:nvSpPr>
          <p:cNvPr id="9" name="8 CuadroTexto"/>
          <p:cNvSpPr txBox="1"/>
          <p:nvPr/>
        </p:nvSpPr>
        <p:spPr>
          <a:xfrm>
            <a:off x="571472" y="714356"/>
            <a:ext cx="82153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3200" b="1" dirty="0" smtClean="0"/>
              <a:t>GESTION REALIZADA</a:t>
            </a:r>
            <a:endParaRPr lang="es-CO" sz="3200" b="1" dirty="0"/>
          </a:p>
        </p:txBody>
      </p:sp>
      <p:sp>
        <p:nvSpPr>
          <p:cNvPr id="15" name="14 Rectángulo"/>
          <p:cNvSpPr/>
          <p:nvPr/>
        </p:nvSpPr>
        <p:spPr>
          <a:xfrm>
            <a:off x="3635896" y="6453336"/>
            <a:ext cx="2880320" cy="4046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dirty="0" smtClean="0">
                <a:solidFill>
                  <a:schemeClr val="tx1"/>
                </a:solidFill>
              </a:rPr>
              <a:t>RICARDO ALBARADO BESTENE</a:t>
            </a:r>
          </a:p>
          <a:p>
            <a:pPr algn="ctr"/>
            <a:r>
              <a:rPr lang="es-CO" sz="1200" dirty="0" smtClean="0">
                <a:solidFill>
                  <a:schemeClr val="tx1"/>
                </a:solidFill>
              </a:rPr>
              <a:t>Gobernador</a:t>
            </a:r>
            <a:endParaRPr lang="es-CO" sz="1200" dirty="0">
              <a:solidFill>
                <a:schemeClr val="tx1"/>
              </a:solidFill>
            </a:endParaRPr>
          </a:p>
        </p:txBody>
      </p:sp>
      <p:pic>
        <p:nvPicPr>
          <p:cNvPr id="17" name="Picture 5" descr="C:\Users\planeacion0817\Desktop\DSC_144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268760"/>
            <a:ext cx="1944216" cy="1597034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19" name="Picture 2" descr="C:\Users\planeacion0817\Desktop\DSC_1415.JPG"/>
          <p:cNvPicPr>
            <a:picLocks noChangeAspect="1" noChangeArrowheads="1"/>
          </p:cNvPicPr>
          <p:nvPr/>
        </p:nvPicPr>
        <p:blipFill>
          <a:blip r:embed="rId4" cstate="print"/>
          <a:srcRect t="32812" b="8789"/>
          <a:stretch>
            <a:fillRect/>
          </a:stretch>
        </p:blipFill>
        <p:spPr bwMode="auto">
          <a:xfrm>
            <a:off x="6084168" y="3645024"/>
            <a:ext cx="2263076" cy="1980453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20" name="Picture 6" descr="C:\Users\planeacion0817\Desktop\DSC_1423.JPG"/>
          <p:cNvPicPr>
            <a:picLocks noChangeAspect="1" noChangeArrowheads="1"/>
          </p:cNvPicPr>
          <p:nvPr/>
        </p:nvPicPr>
        <p:blipFill>
          <a:blip r:embed="rId5" cstate="print"/>
          <a:srcRect t="35937" b="4101"/>
          <a:stretch>
            <a:fillRect/>
          </a:stretch>
        </p:blipFill>
        <p:spPr bwMode="auto">
          <a:xfrm>
            <a:off x="6084168" y="1432417"/>
            <a:ext cx="2232248" cy="2029293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graphicFrame>
        <p:nvGraphicFramePr>
          <p:cNvPr id="14" name="13 Diagrama"/>
          <p:cNvGraphicFramePr/>
          <p:nvPr/>
        </p:nvGraphicFramePr>
        <p:xfrm>
          <a:off x="323528" y="2060848"/>
          <a:ext cx="5544616" cy="31683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pic>
        <p:nvPicPr>
          <p:cNvPr id="18" name="17 Imagen" descr="C:\Users\PLANEACION\Documents\FOTOGRAFIAS 2017\FOTOGRAFIAS HOSPITAL TAME\DSC_1371.JPG"/>
          <p:cNvPicPr/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83568" y="4581128"/>
            <a:ext cx="3016758" cy="1697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PLANEA18\Downloads\diapoplaneacion20173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03217"/>
          </a:xfrm>
          <a:prstGeom prst="rect">
            <a:avLst/>
          </a:prstGeom>
          <a:noFill/>
        </p:spPr>
      </p:pic>
      <p:sp>
        <p:nvSpPr>
          <p:cNvPr id="6" name="5 CuadroTexto"/>
          <p:cNvSpPr txBox="1"/>
          <p:nvPr/>
        </p:nvSpPr>
        <p:spPr>
          <a:xfrm>
            <a:off x="5430548" y="0"/>
            <a:ext cx="37134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dirty="0" smtClean="0"/>
              <a:t>HUMANIZANDO EL DESARROLLO</a:t>
            </a:r>
            <a:endParaRPr lang="es-CO" dirty="0"/>
          </a:p>
        </p:txBody>
      </p:sp>
      <p:sp>
        <p:nvSpPr>
          <p:cNvPr id="9" name="8 CuadroTexto"/>
          <p:cNvSpPr txBox="1"/>
          <p:nvPr/>
        </p:nvSpPr>
        <p:spPr>
          <a:xfrm>
            <a:off x="611560" y="550421"/>
            <a:ext cx="78488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GESTION REALIZADA</a:t>
            </a:r>
            <a:endParaRPr lang="es-CO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683568" y="1340768"/>
            <a:ext cx="8136904" cy="648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O" b="1" dirty="0" smtClean="0"/>
              <a:t>PROYECTO, PROGRAMA O ACTIVIDAD: </a:t>
            </a:r>
            <a:r>
              <a:rPr lang="es-CO" dirty="0" smtClean="0"/>
              <a:t>PROCESO DESCENTRALIZACION TAME </a:t>
            </a:r>
            <a:endParaRPr lang="es-CO" dirty="0"/>
          </a:p>
        </p:txBody>
      </p:sp>
      <p:sp>
        <p:nvSpPr>
          <p:cNvPr id="15" name="14 Rectángulo"/>
          <p:cNvSpPr/>
          <p:nvPr/>
        </p:nvSpPr>
        <p:spPr>
          <a:xfrm>
            <a:off x="3707904" y="6453336"/>
            <a:ext cx="2880320" cy="4046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RICARDO ALBARADO BESTENE</a:t>
            </a:r>
          </a:p>
          <a:p>
            <a:pPr algn="ctr"/>
            <a:r>
              <a:rPr lang="es-CO" sz="1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Gobernador</a:t>
            </a:r>
            <a:endParaRPr lang="es-CO" sz="1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13" name="12 Diagrama"/>
          <p:cNvGraphicFramePr/>
          <p:nvPr>
            <p:extLst>
              <p:ext uri="{D42A27DB-BD31-4B8C-83A1-F6EECF244321}">
                <p14:modId xmlns:p14="http://schemas.microsoft.com/office/powerpoint/2010/main" val="2307790582"/>
              </p:ext>
            </p:extLst>
          </p:nvPr>
        </p:nvGraphicFramePr>
        <p:xfrm>
          <a:off x="971600" y="1844824"/>
          <a:ext cx="7344816" cy="43204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PLANEA18\Downloads\diapoplaneacion20173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5217"/>
            <a:ext cx="9144000" cy="6903217"/>
          </a:xfrm>
          <a:prstGeom prst="rect">
            <a:avLst/>
          </a:prstGeom>
          <a:noFill/>
        </p:spPr>
      </p:pic>
      <p:sp>
        <p:nvSpPr>
          <p:cNvPr id="7" name="6 CuadroTexto"/>
          <p:cNvSpPr txBox="1"/>
          <p:nvPr/>
        </p:nvSpPr>
        <p:spPr>
          <a:xfrm>
            <a:off x="5214910" y="0"/>
            <a:ext cx="3929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HUMANIZANDO EL DESARROLLO</a:t>
            </a:r>
            <a:endParaRPr lang="es-CO" dirty="0"/>
          </a:p>
        </p:txBody>
      </p:sp>
      <p:sp>
        <p:nvSpPr>
          <p:cNvPr id="8" name="7 CuadroTexto"/>
          <p:cNvSpPr txBox="1"/>
          <p:nvPr/>
        </p:nvSpPr>
        <p:spPr>
          <a:xfrm>
            <a:off x="714348" y="571480"/>
            <a:ext cx="8429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 smtClean="0"/>
              <a:t>UNIDAD ADMINISTRATIVA ESPECIAL DE SALUD DE ARAUCA.</a:t>
            </a:r>
            <a:endParaRPr lang="es-CO" b="1" dirty="0"/>
          </a:p>
        </p:txBody>
      </p:sp>
      <p:sp>
        <p:nvSpPr>
          <p:cNvPr id="9" name="8 CuadroTexto"/>
          <p:cNvSpPr txBox="1"/>
          <p:nvPr/>
        </p:nvSpPr>
        <p:spPr>
          <a:xfrm>
            <a:off x="827584" y="1268760"/>
            <a:ext cx="7286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PROYECTOS Y PROGRAMAS EN PROCESO DE CONTRATACION</a:t>
            </a:r>
            <a:endParaRPr lang="es-CO" dirty="0"/>
          </a:p>
        </p:txBody>
      </p:sp>
      <p:sp>
        <p:nvSpPr>
          <p:cNvPr id="10" name="9 CuadroTexto"/>
          <p:cNvSpPr txBox="1"/>
          <p:nvPr/>
        </p:nvSpPr>
        <p:spPr>
          <a:xfrm>
            <a:off x="755576" y="1772816"/>
            <a:ext cx="7572428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O" b="1" dirty="0" smtClean="0"/>
              <a:t>NOMBRE DEL PROYECTO: </a:t>
            </a:r>
            <a:r>
              <a:rPr lang="es-ES" sz="1600" dirty="0" smtClean="0"/>
              <a:t>DOTACIÓN DE EQUIPOS BIOMÉDICOS PARA EL FORTALECIMIENTO DEL HOSPITAL SAN ANTONIO, PREVIA PLANIFICACIÓN CON LA E.S.E. MORENO Y CLAVIJO Y EL HOSPITAL SAN ANTONIO DE TAME.</a:t>
            </a:r>
          </a:p>
          <a:p>
            <a:endParaRPr lang="es-CO" dirty="0" smtClean="0"/>
          </a:p>
          <a:p>
            <a:pPr algn="just"/>
            <a:r>
              <a:rPr lang="es-CO" b="1" dirty="0" smtClean="0"/>
              <a:t>VALOR:</a:t>
            </a:r>
            <a:r>
              <a:rPr lang="es-CO" dirty="0" smtClean="0"/>
              <a:t>  MIL CIENTO CINCUENTA MILLONES DE PESOS MCTE. </a:t>
            </a:r>
            <a:r>
              <a:rPr lang="es-CO" b="1" dirty="0" smtClean="0"/>
              <a:t>$1.150.000.000</a:t>
            </a:r>
          </a:p>
          <a:p>
            <a:endParaRPr lang="es-CO" b="1" dirty="0" smtClean="0"/>
          </a:p>
          <a:p>
            <a:r>
              <a:rPr lang="es-CO" b="1" dirty="0" smtClean="0"/>
              <a:t>TIEMPO DE EJECUCION: SALDO SIN EJECUTAR Y SIN VIABILIZAR. </a:t>
            </a:r>
            <a:endParaRPr lang="es-CO" b="1" dirty="0" smtClean="0">
              <a:solidFill>
                <a:srgbClr val="FF0000"/>
              </a:solidFill>
            </a:endParaRPr>
          </a:p>
          <a:p>
            <a:endParaRPr lang="es-CO" b="1" dirty="0" smtClean="0">
              <a:solidFill>
                <a:srgbClr val="FF0000"/>
              </a:solidFill>
            </a:endParaRPr>
          </a:p>
          <a:p>
            <a:pPr lvl="0"/>
            <a:r>
              <a:rPr lang="es-ES" b="1" dirty="0" smtClean="0"/>
              <a:t>ACTO ADMINISTRATIVO: </a:t>
            </a:r>
            <a:r>
              <a:rPr lang="es-ES" dirty="0" smtClean="0"/>
              <a:t>SEGÚN ORDENANZA 030 DE 2017.</a:t>
            </a:r>
          </a:p>
          <a:p>
            <a:pPr lvl="0"/>
            <a:endParaRPr lang="es-ES" b="1" dirty="0" smtClean="0"/>
          </a:p>
          <a:p>
            <a:pPr lvl="0"/>
            <a:r>
              <a:rPr lang="es-ES" b="1" dirty="0" smtClean="0"/>
              <a:t>ESTADO DE EJECUCION: </a:t>
            </a:r>
            <a:r>
              <a:rPr lang="es-ES" dirty="0" smtClean="0"/>
              <a:t>CONTRACREDITO.</a:t>
            </a:r>
          </a:p>
          <a:p>
            <a:endParaRPr lang="es-CO" b="1" dirty="0" smtClean="0">
              <a:solidFill>
                <a:srgbClr val="FF0000"/>
              </a:solidFill>
            </a:endParaRPr>
          </a:p>
          <a:p>
            <a:endParaRPr lang="es-CO" dirty="0" smtClean="0"/>
          </a:p>
          <a:p>
            <a:endParaRPr lang="es-CO" dirty="0"/>
          </a:p>
        </p:txBody>
      </p:sp>
      <p:sp>
        <p:nvSpPr>
          <p:cNvPr id="13" name="12 Rectángulo"/>
          <p:cNvSpPr/>
          <p:nvPr/>
        </p:nvSpPr>
        <p:spPr>
          <a:xfrm>
            <a:off x="6500826" y="5857892"/>
            <a:ext cx="2643174" cy="10001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b="1" dirty="0" smtClean="0">
                <a:solidFill>
                  <a:schemeClr val="tx1"/>
                </a:solidFill>
              </a:rPr>
              <a:t>RICARDO ALBARADO BESTENE</a:t>
            </a:r>
          </a:p>
          <a:p>
            <a:pPr algn="ctr"/>
            <a:r>
              <a:rPr lang="es-CO" sz="1200" b="1" dirty="0" smtClean="0">
                <a:solidFill>
                  <a:schemeClr val="tx1"/>
                </a:solidFill>
              </a:rPr>
              <a:t>Gobernador</a:t>
            </a:r>
            <a:endParaRPr lang="es-CO" sz="1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PLANEA18\Downloads\diapoplaneacion20173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5217"/>
            <a:ext cx="9144000" cy="6903217"/>
          </a:xfrm>
          <a:prstGeom prst="rect">
            <a:avLst/>
          </a:prstGeom>
          <a:noFill/>
        </p:spPr>
      </p:pic>
      <p:sp>
        <p:nvSpPr>
          <p:cNvPr id="6" name="5 CuadroTexto"/>
          <p:cNvSpPr txBox="1"/>
          <p:nvPr/>
        </p:nvSpPr>
        <p:spPr>
          <a:xfrm>
            <a:off x="5214910" y="0"/>
            <a:ext cx="3929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HUMANIZANDO EL DESARROLLO</a:t>
            </a:r>
            <a:endParaRPr lang="es-CO" dirty="0"/>
          </a:p>
        </p:txBody>
      </p:sp>
      <p:sp>
        <p:nvSpPr>
          <p:cNvPr id="7" name="6 CuadroTexto"/>
          <p:cNvSpPr txBox="1"/>
          <p:nvPr/>
        </p:nvSpPr>
        <p:spPr>
          <a:xfrm>
            <a:off x="714348" y="571480"/>
            <a:ext cx="66659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UNIDAD ADMINISTRATIVA ESPECIAL DE SALUD DE ARAUCA</a:t>
            </a:r>
            <a:endParaRPr lang="es-CO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714348" y="1214422"/>
            <a:ext cx="7286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 smtClean="0"/>
              <a:t>PROYECTOS Y PROGRAMAS EN EJECUCION 2016</a:t>
            </a:r>
            <a:endParaRPr lang="es-CO" b="1" dirty="0"/>
          </a:p>
        </p:txBody>
      </p:sp>
      <p:sp>
        <p:nvSpPr>
          <p:cNvPr id="9" name="8 CuadroTexto"/>
          <p:cNvSpPr txBox="1"/>
          <p:nvPr/>
        </p:nvSpPr>
        <p:spPr>
          <a:xfrm>
            <a:off x="671980" y="1643050"/>
            <a:ext cx="757242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es-CO" sz="1600" b="1" dirty="0" smtClean="0">
                <a:latin typeface="Arial" pitchFamily="34" charset="0"/>
                <a:cs typeface="Arial" pitchFamily="34" charset="0"/>
              </a:rPr>
              <a:t>NOMBRE DEL PROYECTO</a:t>
            </a:r>
            <a:r>
              <a:rPr lang="es-CO" sz="1600" dirty="0" smtClean="0">
                <a:latin typeface="Arial" pitchFamily="34" charset="0"/>
                <a:cs typeface="Arial" pitchFamily="34" charset="0"/>
              </a:rPr>
              <a:t>: F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ortalecimiento de acciones incluyentes para las personas con discapacidad del departamento de Arauca</a:t>
            </a:r>
            <a:endParaRPr lang="es-CO" sz="1600" dirty="0" smtClean="0">
              <a:latin typeface="Arial" pitchFamily="34" charset="0"/>
              <a:cs typeface="Arial" pitchFamily="34" charset="0"/>
            </a:endParaRPr>
          </a:p>
          <a:p>
            <a:endParaRPr lang="es-CO" sz="1600" dirty="0" smtClean="0">
              <a:latin typeface="Arial" pitchFamily="34" charset="0"/>
              <a:cs typeface="Arial" pitchFamily="34" charset="0"/>
            </a:endParaRPr>
          </a:p>
          <a:p>
            <a:r>
              <a:rPr lang="es-CO" sz="1600" b="1" dirty="0" smtClean="0">
                <a:latin typeface="Arial" pitchFamily="34" charset="0"/>
                <a:cs typeface="Arial" pitchFamily="34" charset="0"/>
              </a:rPr>
              <a:t>VALOR</a:t>
            </a:r>
            <a:r>
              <a:rPr lang="es-CO" sz="160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es-CO" sz="1600" b="1" dirty="0" smtClean="0">
                <a:latin typeface="Arial" pitchFamily="34" charset="0"/>
                <a:cs typeface="Arial" pitchFamily="34" charset="0"/>
              </a:rPr>
              <a:t>100.000.000</a:t>
            </a:r>
          </a:p>
          <a:p>
            <a:endParaRPr lang="es-CO" sz="1600" dirty="0" smtClean="0">
              <a:latin typeface="Arial" pitchFamily="34" charset="0"/>
              <a:cs typeface="Arial" pitchFamily="34" charset="0"/>
            </a:endParaRPr>
          </a:p>
          <a:p>
            <a:r>
              <a:rPr lang="es-CO" sz="1600" b="1" dirty="0" smtClean="0">
                <a:latin typeface="Arial" pitchFamily="34" charset="0"/>
                <a:cs typeface="Arial" pitchFamily="34" charset="0"/>
              </a:rPr>
              <a:t>TIEMPO DE EJECUCION</a:t>
            </a:r>
            <a:r>
              <a:rPr lang="es-CO" sz="1600" dirty="0" smtClean="0">
                <a:latin typeface="Arial" pitchFamily="34" charset="0"/>
                <a:cs typeface="Arial" pitchFamily="34" charset="0"/>
              </a:rPr>
              <a:t>: Del 12 de Octubre al  21 de Diciembre de 2016</a:t>
            </a:r>
            <a:endParaRPr lang="es-CO" sz="16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dirty="0" smtClean="0"/>
          </a:p>
          <a:p>
            <a:endParaRPr lang="es-CO" dirty="0" smtClean="0"/>
          </a:p>
          <a:p>
            <a:endParaRPr lang="es-CO" dirty="0"/>
          </a:p>
        </p:txBody>
      </p:sp>
      <p:sp>
        <p:nvSpPr>
          <p:cNvPr id="14" name="13 Rectángulo"/>
          <p:cNvSpPr/>
          <p:nvPr/>
        </p:nvSpPr>
        <p:spPr>
          <a:xfrm>
            <a:off x="785786" y="3789040"/>
            <a:ext cx="3143272" cy="18545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>
                <a:solidFill>
                  <a:schemeClr val="tx1"/>
                </a:solidFill>
              </a:rPr>
              <a:t>FOTOS</a:t>
            </a:r>
            <a:endParaRPr lang="es-CO" dirty="0">
              <a:solidFill>
                <a:schemeClr val="tx1"/>
              </a:solidFill>
            </a:endParaRPr>
          </a:p>
        </p:txBody>
      </p:sp>
      <p:sp>
        <p:nvSpPr>
          <p:cNvPr id="16" name="15 Rectángulo"/>
          <p:cNvSpPr/>
          <p:nvPr/>
        </p:nvSpPr>
        <p:spPr>
          <a:xfrm>
            <a:off x="4929190" y="3933056"/>
            <a:ext cx="3143272" cy="16396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>
                <a:solidFill>
                  <a:schemeClr val="tx1"/>
                </a:solidFill>
              </a:rPr>
              <a:t>FOTOS</a:t>
            </a:r>
            <a:endParaRPr lang="es-CO" dirty="0">
              <a:solidFill>
                <a:schemeClr val="tx1"/>
              </a:solidFill>
            </a:endParaRPr>
          </a:p>
        </p:txBody>
      </p:sp>
      <p:sp>
        <p:nvSpPr>
          <p:cNvPr id="18" name="17 Rectángulo"/>
          <p:cNvSpPr/>
          <p:nvPr/>
        </p:nvSpPr>
        <p:spPr>
          <a:xfrm>
            <a:off x="6500826" y="5857892"/>
            <a:ext cx="2643174" cy="10001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dirty="0" smtClean="0">
                <a:solidFill>
                  <a:schemeClr val="tx1"/>
                </a:solidFill>
              </a:rPr>
              <a:t>RICARDO ALBARADO BESTENE</a:t>
            </a:r>
          </a:p>
          <a:p>
            <a:pPr algn="ctr"/>
            <a:r>
              <a:rPr lang="es-CO" sz="1200" dirty="0" smtClean="0">
                <a:solidFill>
                  <a:schemeClr val="tx1"/>
                </a:solidFill>
              </a:rPr>
              <a:t>Gobernador</a:t>
            </a:r>
            <a:endParaRPr lang="es-CO" sz="1200" dirty="0">
              <a:solidFill>
                <a:schemeClr val="tx1"/>
              </a:solidFill>
            </a:endParaRPr>
          </a:p>
        </p:txBody>
      </p:sp>
      <p:pic>
        <p:nvPicPr>
          <p:cNvPr id="13" name="Picture 2" descr="20170627_11183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717032"/>
            <a:ext cx="3240360" cy="18722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14 Imagen" descr="IMG-20161124-WA0026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789040"/>
            <a:ext cx="3168352" cy="19895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PLANEA18\Downloads\diapoplaneacion20173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5217"/>
            <a:ext cx="9144000" cy="6903217"/>
          </a:xfrm>
          <a:prstGeom prst="rect">
            <a:avLst/>
          </a:prstGeom>
          <a:noFill/>
        </p:spPr>
      </p:pic>
      <p:sp>
        <p:nvSpPr>
          <p:cNvPr id="6" name="5 CuadroTexto"/>
          <p:cNvSpPr txBox="1"/>
          <p:nvPr/>
        </p:nvSpPr>
        <p:spPr>
          <a:xfrm>
            <a:off x="5214910" y="0"/>
            <a:ext cx="3929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HUMANIZANDO EL DESARROLLO</a:t>
            </a:r>
            <a:endParaRPr lang="es-CO" dirty="0"/>
          </a:p>
        </p:txBody>
      </p:sp>
      <p:sp>
        <p:nvSpPr>
          <p:cNvPr id="7" name="6 CuadroTexto"/>
          <p:cNvSpPr txBox="1"/>
          <p:nvPr/>
        </p:nvSpPr>
        <p:spPr>
          <a:xfrm>
            <a:off x="714348" y="571481"/>
            <a:ext cx="745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 smtClean="0"/>
              <a:t>UNIDAD ADMINISTRATIVA ESPECIAL DE SALUD DE ARAUCA</a:t>
            </a:r>
            <a:endParaRPr lang="es-CO" b="1" dirty="0"/>
          </a:p>
        </p:txBody>
      </p:sp>
      <p:sp>
        <p:nvSpPr>
          <p:cNvPr id="8" name="7 CuadroTexto"/>
          <p:cNvSpPr txBox="1"/>
          <p:nvPr/>
        </p:nvSpPr>
        <p:spPr>
          <a:xfrm>
            <a:off x="714348" y="1214422"/>
            <a:ext cx="7286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 smtClean="0"/>
              <a:t>PROYECTOS Y PROGRAMAS EN EJECUCION 2016 </a:t>
            </a:r>
            <a:endParaRPr lang="es-CO" b="1" dirty="0"/>
          </a:p>
        </p:txBody>
      </p:sp>
      <p:sp>
        <p:nvSpPr>
          <p:cNvPr id="9" name="8 CuadroTexto"/>
          <p:cNvSpPr txBox="1"/>
          <p:nvPr/>
        </p:nvSpPr>
        <p:spPr>
          <a:xfrm>
            <a:off x="785786" y="1643050"/>
            <a:ext cx="7572428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O" sz="1600" b="1" dirty="0" smtClean="0">
                <a:latin typeface="Arial" pitchFamily="34" charset="0"/>
                <a:cs typeface="Arial" pitchFamily="34" charset="0"/>
              </a:rPr>
              <a:t>NOMBRE DEL PROYECTO</a:t>
            </a:r>
            <a:r>
              <a:rPr lang="es-CO" sz="1600" dirty="0" smtClean="0">
                <a:latin typeface="Arial" pitchFamily="34" charset="0"/>
                <a:cs typeface="Arial" pitchFamily="34" charset="0"/>
              </a:rPr>
              <a:t>: F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ortalecimiento de acciones de promoción social en salud para la atención a la población en proceso de reintegración y desmovilizada en el departamento de Arauca</a:t>
            </a:r>
            <a:endParaRPr lang="es-CO" sz="1600" dirty="0" smtClean="0">
              <a:latin typeface="Arial" pitchFamily="34" charset="0"/>
              <a:cs typeface="Arial" pitchFamily="34" charset="0"/>
            </a:endParaRPr>
          </a:p>
          <a:p>
            <a:endParaRPr lang="es-CO" sz="1600" dirty="0" smtClean="0">
              <a:latin typeface="Arial" pitchFamily="34" charset="0"/>
              <a:cs typeface="Arial" pitchFamily="34" charset="0"/>
            </a:endParaRPr>
          </a:p>
          <a:p>
            <a:r>
              <a:rPr lang="es-CO" sz="1600" b="1" dirty="0" smtClean="0">
                <a:latin typeface="Arial" pitchFamily="34" charset="0"/>
                <a:cs typeface="Arial" pitchFamily="34" charset="0"/>
              </a:rPr>
              <a:t>VALOR</a:t>
            </a:r>
            <a:r>
              <a:rPr lang="es-CO" sz="160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es-CO" sz="1600" b="1" dirty="0" smtClean="0">
                <a:latin typeface="Arial" pitchFamily="34" charset="0"/>
                <a:cs typeface="Arial" pitchFamily="34" charset="0"/>
              </a:rPr>
              <a:t>30.000.000</a:t>
            </a:r>
          </a:p>
          <a:p>
            <a:endParaRPr lang="es-CO" sz="1600" dirty="0" smtClean="0">
              <a:latin typeface="Arial" pitchFamily="34" charset="0"/>
              <a:cs typeface="Arial" pitchFamily="34" charset="0"/>
            </a:endParaRPr>
          </a:p>
          <a:p>
            <a:r>
              <a:rPr lang="es-CO" sz="1600" b="1" dirty="0" smtClean="0">
                <a:latin typeface="Arial" pitchFamily="34" charset="0"/>
                <a:cs typeface="Arial" pitchFamily="34" charset="0"/>
              </a:rPr>
              <a:t>TIEMPO DE EJECUCION</a:t>
            </a:r>
            <a:r>
              <a:rPr lang="es-CO" sz="1600" dirty="0" smtClean="0">
                <a:latin typeface="Arial" pitchFamily="34" charset="0"/>
                <a:cs typeface="Arial" pitchFamily="34" charset="0"/>
              </a:rPr>
              <a:t>: Del 16 de Diciembre 2016 al  24 de Marzo de 2017</a:t>
            </a:r>
            <a:endParaRPr lang="es-CO" sz="1600" b="1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b="1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dirty="0" smtClean="0"/>
          </a:p>
          <a:p>
            <a:endParaRPr lang="es-CO" dirty="0" smtClean="0"/>
          </a:p>
          <a:p>
            <a:endParaRPr lang="es-CO" dirty="0"/>
          </a:p>
        </p:txBody>
      </p:sp>
      <p:sp>
        <p:nvSpPr>
          <p:cNvPr id="14" name="13 Rectángulo"/>
          <p:cNvSpPr/>
          <p:nvPr/>
        </p:nvSpPr>
        <p:spPr>
          <a:xfrm>
            <a:off x="785786" y="3789040"/>
            <a:ext cx="3143272" cy="18545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>
                <a:solidFill>
                  <a:schemeClr val="tx1"/>
                </a:solidFill>
              </a:rPr>
              <a:t>FOTOS</a:t>
            </a:r>
            <a:endParaRPr lang="es-CO" dirty="0">
              <a:solidFill>
                <a:schemeClr val="tx1"/>
              </a:solidFill>
            </a:endParaRPr>
          </a:p>
        </p:txBody>
      </p:sp>
      <p:sp>
        <p:nvSpPr>
          <p:cNvPr id="16" name="15 Rectángulo"/>
          <p:cNvSpPr/>
          <p:nvPr/>
        </p:nvSpPr>
        <p:spPr>
          <a:xfrm>
            <a:off x="4929190" y="3933056"/>
            <a:ext cx="3143272" cy="16396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>
                <a:solidFill>
                  <a:schemeClr val="tx1"/>
                </a:solidFill>
              </a:rPr>
              <a:t>FOTOS</a:t>
            </a:r>
            <a:endParaRPr lang="es-CO" dirty="0">
              <a:solidFill>
                <a:schemeClr val="tx1"/>
              </a:solidFill>
            </a:endParaRPr>
          </a:p>
        </p:txBody>
      </p:sp>
      <p:sp>
        <p:nvSpPr>
          <p:cNvPr id="18" name="17 Rectángulo"/>
          <p:cNvSpPr/>
          <p:nvPr/>
        </p:nvSpPr>
        <p:spPr>
          <a:xfrm>
            <a:off x="6500826" y="5857892"/>
            <a:ext cx="2643174" cy="10001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dirty="0" smtClean="0">
                <a:solidFill>
                  <a:schemeClr val="tx1"/>
                </a:solidFill>
              </a:rPr>
              <a:t>RICARDO ALBARADO BESTENE</a:t>
            </a:r>
          </a:p>
          <a:p>
            <a:pPr algn="ctr"/>
            <a:r>
              <a:rPr lang="es-CO" sz="1200" dirty="0" smtClean="0">
                <a:solidFill>
                  <a:schemeClr val="tx1"/>
                </a:solidFill>
              </a:rPr>
              <a:t>Gobernador</a:t>
            </a:r>
            <a:endParaRPr lang="es-CO" sz="1200" dirty="0">
              <a:solidFill>
                <a:schemeClr val="tx1"/>
              </a:solidFill>
            </a:endParaRPr>
          </a:p>
        </p:txBody>
      </p:sp>
      <p:pic>
        <p:nvPicPr>
          <p:cNvPr id="12" name="5 Imagen"/>
          <p:cNvPicPr/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3879"/>
          <a:stretch/>
        </p:blipFill>
        <p:spPr>
          <a:xfrm>
            <a:off x="755576" y="3789040"/>
            <a:ext cx="3168352" cy="1872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16 Imagen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444"/>
          <a:stretch/>
        </p:blipFill>
        <p:spPr>
          <a:xfrm>
            <a:off x="4932040" y="3933056"/>
            <a:ext cx="3168352" cy="1656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PLANEA18\Downloads\diapoplaneacion20173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7833"/>
            <a:ext cx="9144000" cy="6903217"/>
          </a:xfrm>
          <a:prstGeom prst="rect">
            <a:avLst/>
          </a:prstGeom>
          <a:noFill/>
        </p:spPr>
      </p:pic>
      <p:sp>
        <p:nvSpPr>
          <p:cNvPr id="6" name="5 CuadroTexto"/>
          <p:cNvSpPr txBox="1"/>
          <p:nvPr/>
        </p:nvSpPr>
        <p:spPr>
          <a:xfrm>
            <a:off x="5214910" y="0"/>
            <a:ext cx="3929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HUMANIZANDO EL DESARROLLO</a:t>
            </a:r>
            <a:endParaRPr lang="es-CO" dirty="0"/>
          </a:p>
        </p:txBody>
      </p:sp>
      <p:sp>
        <p:nvSpPr>
          <p:cNvPr id="7" name="6 CuadroTexto"/>
          <p:cNvSpPr txBox="1"/>
          <p:nvPr/>
        </p:nvSpPr>
        <p:spPr>
          <a:xfrm>
            <a:off x="1043608" y="620688"/>
            <a:ext cx="63059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UNIDAD ADMINISTRATIVA ESPECIAL DE SALUD DE ARAUCA</a:t>
            </a:r>
            <a:endParaRPr lang="es-CO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714348" y="1214422"/>
            <a:ext cx="7286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 smtClean="0"/>
              <a:t>PROYECTOS Y PROGRAMAS EN EJECUCION 2016 </a:t>
            </a:r>
            <a:endParaRPr lang="es-CO" b="1" dirty="0"/>
          </a:p>
        </p:txBody>
      </p:sp>
      <p:sp>
        <p:nvSpPr>
          <p:cNvPr id="9" name="8 CuadroTexto"/>
          <p:cNvSpPr txBox="1"/>
          <p:nvPr/>
        </p:nvSpPr>
        <p:spPr>
          <a:xfrm>
            <a:off x="785786" y="1643050"/>
            <a:ext cx="7572428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es-CO" sz="1600" b="1" dirty="0" smtClean="0">
                <a:latin typeface="Arial" pitchFamily="34" charset="0"/>
                <a:cs typeface="Arial" pitchFamily="34" charset="0"/>
              </a:rPr>
              <a:t>NOMBRE DEL PROYECTO</a:t>
            </a:r>
            <a:r>
              <a:rPr lang="es-CO" sz="1600" dirty="0" smtClean="0">
                <a:latin typeface="Arial" pitchFamily="34" charset="0"/>
                <a:cs typeface="Arial" pitchFamily="34" charset="0"/>
              </a:rPr>
              <a:t>: I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mplementación de estrategias para el fortalecimiento de las líneas de acción del adulto del departamento de Arauca.</a:t>
            </a:r>
            <a:endParaRPr lang="es-CO" sz="1600" dirty="0" smtClean="0"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endParaRPr lang="es-MX" sz="1600" dirty="0" smtClean="0">
              <a:latin typeface="Arial" pitchFamily="34" charset="0"/>
              <a:cs typeface="Arial" pitchFamily="34" charset="0"/>
            </a:endParaRPr>
          </a:p>
          <a:p>
            <a:r>
              <a:rPr lang="es-CO" sz="1600" b="1" dirty="0" smtClean="0">
                <a:latin typeface="Arial" pitchFamily="34" charset="0"/>
                <a:cs typeface="Arial" pitchFamily="34" charset="0"/>
              </a:rPr>
              <a:t>VALOR</a:t>
            </a:r>
            <a:r>
              <a:rPr lang="es-CO" sz="160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es-CO" sz="1600" b="1" dirty="0" smtClean="0">
                <a:latin typeface="Arial" pitchFamily="34" charset="0"/>
                <a:cs typeface="Arial" pitchFamily="34" charset="0"/>
              </a:rPr>
              <a:t>3.523.571.600.00</a:t>
            </a:r>
          </a:p>
          <a:p>
            <a:endParaRPr lang="es-CO" sz="1600" b="1" dirty="0" smtClean="0">
              <a:latin typeface="Arial" pitchFamily="34" charset="0"/>
              <a:cs typeface="Arial" pitchFamily="34" charset="0"/>
            </a:endParaRPr>
          </a:p>
          <a:p>
            <a:r>
              <a:rPr lang="es-CO" sz="1600" b="1" dirty="0" smtClean="0">
                <a:latin typeface="Arial" pitchFamily="34" charset="0"/>
                <a:cs typeface="Arial" pitchFamily="34" charset="0"/>
              </a:rPr>
              <a:t>TIEMPO DE EJECUCION</a:t>
            </a:r>
            <a:r>
              <a:rPr lang="es-CO" sz="1600" dirty="0" smtClean="0">
                <a:latin typeface="Arial" pitchFamily="34" charset="0"/>
                <a:cs typeface="Arial" pitchFamily="34" charset="0"/>
              </a:rPr>
              <a:t>: Del 10 de Junio al  26 de Diciembre de 2016</a:t>
            </a:r>
            <a:endParaRPr lang="es-CO" sz="1600" b="1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b="1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dirty="0" smtClean="0"/>
          </a:p>
          <a:p>
            <a:endParaRPr lang="es-CO" dirty="0" smtClean="0"/>
          </a:p>
          <a:p>
            <a:endParaRPr lang="es-CO" dirty="0"/>
          </a:p>
        </p:txBody>
      </p:sp>
      <p:sp>
        <p:nvSpPr>
          <p:cNvPr id="14" name="13 Rectángulo"/>
          <p:cNvSpPr/>
          <p:nvPr/>
        </p:nvSpPr>
        <p:spPr>
          <a:xfrm>
            <a:off x="785786" y="3789040"/>
            <a:ext cx="3143272" cy="18545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>
                <a:solidFill>
                  <a:schemeClr val="tx1"/>
                </a:solidFill>
              </a:rPr>
              <a:t>FOTOS</a:t>
            </a:r>
            <a:endParaRPr lang="es-CO" dirty="0">
              <a:solidFill>
                <a:schemeClr val="tx1"/>
              </a:solidFill>
            </a:endParaRPr>
          </a:p>
        </p:txBody>
      </p:sp>
      <p:sp>
        <p:nvSpPr>
          <p:cNvPr id="16" name="15 Rectángulo"/>
          <p:cNvSpPr/>
          <p:nvPr/>
        </p:nvSpPr>
        <p:spPr>
          <a:xfrm>
            <a:off x="4929190" y="3933056"/>
            <a:ext cx="3143272" cy="16396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>
                <a:solidFill>
                  <a:schemeClr val="tx1"/>
                </a:solidFill>
              </a:rPr>
              <a:t>FOTOS</a:t>
            </a:r>
            <a:endParaRPr lang="es-CO" dirty="0">
              <a:solidFill>
                <a:schemeClr val="tx1"/>
              </a:solidFill>
            </a:endParaRPr>
          </a:p>
        </p:txBody>
      </p:sp>
      <p:sp>
        <p:nvSpPr>
          <p:cNvPr id="18" name="17 Rectángulo"/>
          <p:cNvSpPr/>
          <p:nvPr/>
        </p:nvSpPr>
        <p:spPr>
          <a:xfrm>
            <a:off x="6500826" y="5857892"/>
            <a:ext cx="2643174" cy="10001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dirty="0" smtClean="0">
                <a:solidFill>
                  <a:schemeClr val="tx1"/>
                </a:solidFill>
              </a:rPr>
              <a:t>RICARDO ALBARADO BESTENE</a:t>
            </a:r>
          </a:p>
          <a:p>
            <a:pPr algn="ctr"/>
            <a:r>
              <a:rPr lang="es-CO" sz="1200" dirty="0" smtClean="0">
                <a:solidFill>
                  <a:schemeClr val="tx1"/>
                </a:solidFill>
              </a:rPr>
              <a:t>Gobernador</a:t>
            </a:r>
            <a:endParaRPr lang="es-CO" sz="1200" dirty="0">
              <a:solidFill>
                <a:schemeClr val="tx1"/>
              </a:solidFill>
            </a:endParaRPr>
          </a:p>
        </p:txBody>
      </p:sp>
      <p:pic>
        <p:nvPicPr>
          <p:cNvPr id="12" name="5 Imagen"/>
          <p:cNvPicPr/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3879"/>
          <a:stretch/>
        </p:blipFill>
        <p:spPr>
          <a:xfrm>
            <a:off x="755576" y="3789040"/>
            <a:ext cx="3168352" cy="1872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16 Imagen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444"/>
          <a:stretch/>
        </p:blipFill>
        <p:spPr>
          <a:xfrm>
            <a:off x="4932040" y="3933056"/>
            <a:ext cx="3168352" cy="1656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PLANEA18\Downloads\diapoplaneacion20173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5217"/>
            <a:ext cx="9144000" cy="6903217"/>
          </a:xfrm>
          <a:prstGeom prst="rect">
            <a:avLst/>
          </a:prstGeom>
          <a:noFill/>
        </p:spPr>
      </p:pic>
      <p:sp>
        <p:nvSpPr>
          <p:cNvPr id="6" name="5 CuadroTexto"/>
          <p:cNvSpPr txBox="1"/>
          <p:nvPr/>
        </p:nvSpPr>
        <p:spPr>
          <a:xfrm>
            <a:off x="5214910" y="0"/>
            <a:ext cx="3929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HUMANIZANDO EL DESARROLLO</a:t>
            </a:r>
            <a:endParaRPr lang="es-CO" dirty="0"/>
          </a:p>
        </p:txBody>
      </p:sp>
      <p:sp>
        <p:nvSpPr>
          <p:cNvPr id="7" name="6 CuadroTexto"/>
          <p:cNvSpPr txBox="1"/>
          <p:nvPr/>
        </p:nvSpPr>
        <p:spPr>
          <a:xfrm>
            <a:off x="714348" y="571481"/>
            <a:ext cx="66659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UNIDAD ADMINISTRATIVA ESPECIAL DE SALUD DE ARAUCA</a:t>
            </a:r>
            <a:endParaRPr lang="es-CO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714348" y="1214422"/>
            <a:ext cx="7286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 smtClean="0"/>
              <a:t>PROYECTOS Y PROGRAMAS EN EJECUCION 2016 </a:t>
            </a:r>
            <a:endParaRPr lang="es-CO" b="1" dirty="0"/>
          </a:p>
        </p:txBody>
      </p:sp>
      <p:sp>
        <p:nvSpPr>
          <p:cNvPr id="9" name="8 CuadroTexto"/>
          <p:cNvSpPr txBox="1"/>
          <p:nvPr/>
        </p:nvSpPr>
        <p:spPr>
          <a:xfrm>
            <a:off x="785786" y="1643050"/>
            <a:ext cx="7572428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O" sz="1600" b="1" dirty="0" smtClean="0">
                <a:latin typeface="Arial" pitchFamily="34" charset="0"/>
                <a:cs typeface="Arial" pitchFamily="34" charset="0"/>
              </a:rPr>
              <a:t>NOMBRE DEL PROYECTO</a:t>
            </a:r>
            <a:r>
              <a:rPr lang="es-CO" sz="1600" dirty="0" smtClean="0">
                <a:latin typeface="Arial" pitchFamily="34" charset="0"/>
                <a:cs typeface="Arial" pitchFamily="34" charset="0"/>
              </a:rPr>
              <a:t>: F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ortalecimiento de acciones para el programa de atención psicosocial y salud integral a las víctimas del conflicto armado en el departamento de Arauca</a:t>
            </a:r>
            <a:endParaRPr lang="es-CO" sz="1600" dirty="0" smtClean="0"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endParaRPr lang="es-MX" sz="1600" dirty="0" smtClean="0">
              <a:latin typeface="Arial" pitchFamily="34" charset="0"/>
              <a:cs typeface="Arial" pitchFamily="34" charset="0"/>
            </a:endParaRPr>
          </a:p>
          <a:p>
            <a:r>
              <a:rPr lang="es-CO" sz="1600" b="1" dirty="0" smtClean="0">
                <a:latin typeface="Arial" pitchFamily="34" charset="0"/>
                <a:cs typeface="Arial" pitchFamily="34" charset="0"/>
              </a:rPr>
              <a:t>VALOR</a:t>
            </a:r>
            <a:r>
              <a:rPr lang="es-CO" sz="160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es-CO" sz="1600" b="1" dirty="0" smtClean="0">
                <a:latin typeface="Arial" pitchFamily="34" charset="0"/>
                <a:cs typeface="Arial" pitchFamily="34" charset="0"/>
              </a:rPr>
              <a:t>639.961.000</a:t>
            </a:r>
            <a:endParaRPr lang="es-CO" sz="1600" b="1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600" dirty="0" smtClean="0">
              <a:latin typeface="Arial" pitchFamily="34" charset="0"/>
              <a:cs typeface="Arial" pitchFamily="34" charset="0"/>
            </a:endParaRPr>
          </a:p>
          <a:p>
            <a:r>
              <a:rPr lang="es-CO" sz="1600" b="1" dirty="0" smtClean="0">
                <a:latin typeface="Arial" pitchFamily="34" charset="0"/>
                <a:cs typeface="Arial" pitchFamily="34" charset="0"/>
              </a:rPr>
              <a:t>TIEMPO DE EJECUCION</a:t>
            </a:r>
            <a:r>
              <a:rPr lang="es-CO" sz="1600" dirty="0" smtClean="0">
                <a:latin typeface="Arial" pitchFamily="34" charset="0"/>
                <a:cs typeface="Arial" pitchFamily="34" charset="0"/>
              </a:rPr>
              <a:t>: Del 16 de Junio al  16 de Diciembre de 2016</a:t>
            </a:r>
            <a:endParaRPr lang="es-CO" sz="1600" b="1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600" b="1" dirty="0" smtClean="0">
              <a:solidFill>
                <a:schemeClr val="dk1"/>
              </a:solidFill>
            </a:endParaRPr>
          </a:p>
          <a:p>
            <a:endParaRPr lang="es-CO" b="1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dirty="0" smtClean="0"/>
          </a:p>
          <a:p>
            <a:endParaRPr lang="es-CO" dirty="0" smtClean="0"/>
          </a:p>
          <a:p>
            <a:endParaRPr lang="es-CO" dirty="0"/>
          </a:p>
        </p:txBody>
      </p:sp>
      <p:sp>
        <p:nvSpPr>
          <p:cNvPr id="14" name="13 Rectángulo"/>
          <p:cNvSpPr/>
          <p:nvPr/>
        </p:nvSpPr>
        <p:spPr>
          <a:xfrm>
            <a:off x="785786" y="3789040"/>
            <a:ext cx="3143272" cy="18545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>
                <a:solidFill>
                  <a:schemeClr val="tx1"/>
                </a:solidFill>
              </a:rPr>
              <a:t>FOTOS</a:t>
            </a:r>
            <a:endParaRPr lang="es-CO" dirty="0">
              <a:solidFill>
                <a:schemeClr val="tx1"/>
              </a:solidFill>
            </a:endParaRPr>
          </a:p>
        </p:txBody>
      </p:sp>
      <p:sp>
        <p:nvSpPr>
          <p:cNvPr id="16" name="15 Rectángulo"/>
          <p:cNvSpPr/>
          <p:nvPr/>
        </p:nvSpPr>
        <p:spPr>
          <a:xfrm>
            <a:off x="4929190" y="3933056"/>
            <a:ext cx="3143272" cy="16396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>
                <a:solidFill>
                  <a:schemeClr val="tx1"/>
                </a:solidFill>
              </a:rPr>
              <a:t>FOTOS</a:t>
            </a:r>
            <a:endParaRPr lang="es-CO" dirty="0">
              <a:solidFill>
                <a:schemeClr val="tx1"/>
              </a:solidFill>
            </a:endParaRPr>
          </a:p>
        </p:txBody>
      </p:sp>
      <p:sp>
        <p:nvSpPr>
          <p:cNvPr id="18" name="17 Rectángulo"/>
          <p:cNvSpPr/>
          <p:nvPr/>
        </p:nvSpPr>
        <p:spPr>
          <a:xfrm>
            <a:off x="6500826" y="5857892"/>
            <a:ext cx="2643174" cy="10001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dirty="0" smtClean="0">
                <a:solidFill>
                  <a:schemeClr val="tx1"/>
                </a:solidFill>
              </a:rPr>
              <a:t>RICARDO ALBARADO BESTENE</a:t>
            </a:r>
          </a:p>
          <a:p>
            <a:pPr algn="ctr"/>
            <a:r>
              <a:rPr lang="es-CO" sz="1200" dirty="0" smtClean="0">
                <a:solidFill>
                  <a:schemeClr val="tx1"/>
                </a:solidFill>
              </a:rPr>
              <a:t>Gobernador</a:t>
            </a:r>
            <a:endParaRPr lang="es-CO" sz="1200" dirty="0">
              <a:solidFill>
                <a:schemeClr val="tx1"/>
              </a:solidFill>
            </a:endParaRPr>
          </a:p>
        </p:txBody>
      </p:sp>
      <p:pic>
        <p:nvPicPr>
          <p:cNvPr id="13" name="Imagen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4077072"/>
            <a:ext cx="2520280" cy="14322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Imagen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3933056"/>
            <a:ext cx="3168352" cy="1656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PLANEA18\Downloads\diapoplaneacion20173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5217"/>
            <a:ext cx="9144000" cy="6903217"/>
          </a:xfrm>
          <a:prstGeom prst="rect">
            <a:avLst/>
          </a:prstGeom>
          <a:noFill/>
        </p:spPr>
      </p:pic>
      <p:sp>
        <p:nvSpPr>
          <p:cNvPr id="6" name="5 CuadroTexto"/>
          <p:cNvSpPr txBox="1"/>
          <p:nvPr/>
        </p:nvSpPr>
        <p:spPr>
          <a:xfrm>
            <a:off x="5214910" y="0"/>
            <a:ext cx="3929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HUMANIZANDO EL DESARROLLO</a:t>
            </a:r>
            <a:endParaRPr lang="es-CO" dirty="0"/>
          </a:p>
        </p:txBody>
      </p:sp>
      <p:sp>
        <p:nvSpPr>
          <p:cNvPr id="7" name="6 CuadroTexto"/>
          <p:cNvSpPr txBox="1"/>
          <p:nvPr/>
        </p:nvSpPr>
        <p:spPr>
          <a:xfrm>
            <a:off x="714348" y="571480"/>
            <a:ext cx="65219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UNIDAD ADMINISTRATIVA ESPECIAL DE SALUD DE ARAUCA</a:t>
            </a:r>
            <a:endParaRPr lang="es-CO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714348" y="1214422"/>
            <a:ext cx="7286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 smtClean="0"/>
              <a:t>PROYECTOS Y PROGRAMAS EN EJECUCION 2016 </a:t>
            </a:r>
            <a:endParaRPr lang="es-CO" b="1" dirty="0"/>
          </a:p>
        </p:txBody>
      </p:sp>
      <p:sp>
        <p:nvSpPr>
          <p:cNvPr id="9" name="8 CuadroTexto"/>
          <p:cNvSpPr txBox="1"/>
          <p:nvPr/>
        </p:nvSpPr>
        <p:spPr>
          <a:xfrm>
            <a:off x="785786" y="1643050"/>
            <a:ext cx="757242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defRPr/>
            </a:pPr>
            <a:r>
              <a:rPr lang="es-CO" sz="1600" b="1" dirty="0" smtClean="0">
                <a:latin typeface="Arial" pitchFamily="34" charset="0"/>
                <a:cs typeface="Arial" pitchFamily="34" charset="0"/>
              </a:rPr>
              <a:t>NOMBRE DEL PROYECTO</a:t>
            </a:r>
            <a:r>
              <a:rPr lang="es-CO" sz="1600" dirty="0" smtClean="0">
                <a:latin typeface="Arial" pitchFamily="34" charset="0"/>
                <a:cs typeface="Arial" pitchFamily="34" charset="0"/>
              </a:rPr>
              <a:t>: I</a:t>
            </a:r>
            <a:r>
              <a:rPr lang="es-ES" sz="1600" dirty="0" smtClean="0">
                <a:latin typeface="Arial" pitchFamily="34" charset="0"/>
                <a:cs typeface="Arial" pitchFamily="34" charset="0"/>
              </a:rPr>
              <a:t>mplementacion de acciones de fortalecimiento en salud de mediana complejidad para la reducción de la morbimortalidad en la población de </a:t>
            </a:r>
            <a:r>
              <a:rPr lang="es-ES" sz="1600" dirty="0" err="1" smtClean="0">
                <a:latin typeface="Arial" pitchFamily="34" charset="0"/>
                <a:cs typeface="Arial" pitchFamily="34" charset="0"/>
              </a:rPr>
              <a:t>tame</a:t>
            </a:r>
            <a:r>
              <a:rPr lang="es-ES" sz="1600" dirty="0" smtClean="0">
                <a:latin typeface="Arial" pitchFamily="34" charset="0"/>
                <a:cs typeface="Arial" pitchFamily="34" charset="0"/>
              </a:rPr>
              <a:t>, departamento de Arauca.</a:t>
            </a:r>
            <a:endParaRPr lang="es-CO" sz="1600" b="1" dirty="0" smtClean="0">
              <a:solidFill>
                <a:schemeClr val="lt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es-CO" sz="1600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es-CO" sz="1600" b="1" dirty="0" smtClean="0">
                <a:latin typeface="Arial" pitchFamily="34" charset="0"/>
                <a:cs typeface="Arial" pitchFamily="34" charset="0"/>
              </a:rPr>
              <a:t>VALOR</a:t>
            </a:r>
            <a:r>
              <a:rPr lang="es-CO" sz="160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es-ES" sz="1600" b="1" dirty="0" smtClean="0">
                <a:latin typeface="Arial" pitchFamily="34" charset="0"/>
                <a:cs typeface="Arial" pitchFamily="34" charset="0"/>
              </a:rPr>
              <a:t>272.514.226</a:t>
            </a:r>
            <a:endParaRPr lang="es-CO" sz="1600" b="1" dirty="0" smtClean="0">
              <a:latin typeface="Arial" pitchFamily="34" charset="0"/>
              <a:cs typeface="Arial" pitchFamily="34" charset="0"/>
            </a:endParaRPr>
          </a:p>
          <a:p>
            <a:endParaRPr lang="es-CO" sz="1600" dirty="0" smtClean="0">
              <a:latin typeface="Arial" pitchFamily="34" charset="0"/>
              <a:cs typeface="Arial" pitchFamily="34" charset="0"/>
            </a:endParaRPr>
          </a:p>
          <a:p>
            <a:r>
              <a:rPr lang="es-CO" sz="1600" b="1" dirty="0" smtClean="0">
                <a:latin typeface="Arial" pitchFamily="34" charset="0"/>
                <a:cs typeface="Arial" pitchFamily="34" charset="0"/>
              </a:rPr>
              <a:t>TIEMPO DE EJECUCION</a:t>
            </a:r>
            <a:r>
              <a:rPr lang="es-CO" sz="1600" dirty="0" smtClean="0">
                <a:latin typeface="Arial" pitchFamily="34" charset="0"/>
                <a:cs typeface="Arial" pitchFamily="34" charset="0"/>
              </a:rPr>
              <a:t>: Del 22 de Septiembre al  30 de Diciembre de 2016</a:t>
            </a:r>
          </a:p>
          <a:p>
            <a:endParaRPr lang="es-CO" sz="1600" b="1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600" b="1" dirty="0" smtClean="0">
              <a:solidFill>
                <a:schemeClr val="dk1"/>
              </a:solidFill>
            </a:endParaRPr>
          </a:p>
          <a:p>
            <a:endParaRPr lang="es-CO" b="1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dirty="0" smtClean="0"/>
          </a:p>
          <a:p>
            <a:endParaRPr lang="es-CO" dirty="0" smtClean="0"/>
          </a:p>
          <a:p>
            <a:endParaRPr lang="es-CO" dirty="0"/>
          </a:p>
        </p:txBody>
      </p:sp>
      <p:sp>
        <p:nvSpPr>
          <p:cNvPr id="14" name="13 Rectángulo"/>
          <p:cNvSpPr/>
          <p:nvPr/>
        </p:nvSpPr>
        <p:spPr>
          <a:xfrm>
            <a:off x="785786" y="3789040"/>
            <a:ext cx="3143272" cy="18545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>
                <a:solidFill>
                  <a:schemeClr val="tx1"/>
                </a:solidFill>
              </a:rPr>
              <a:t>FOTOS</a:t>
            </a:r>
            <a:endParaRPr lang="es-CO" dirty="0">
              <a:solidFill>
                <a:schemeClr val="tx1"/>
              </a:solidFill>
            </a:endParaRPr>
          </a:p>
        </p:txBody>
      </p:sp>
      <p:sp>
        <p:nvSpPr>
          <p:cNvPr id="16" name="15 Rectángulo"/>
          <p:cNvSpPr/>
          <p:nvPr/>
        </p:nvSpPr>
        <p:spPr>
          <a:xfrm>
            <a:off x="4929190" y="3933056"/>
            <a:ext cx="3143272" cy="16396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>
                <a:solidFill>
                  <a:schemeClr val="tx1"/>
                </a:solidFill>
              </a:rPr>
              <a:t>FOTOS</a:t>
            </a:r>
            <a:endParaRPr lang="es-CO" dirty="0">
              <a:solidFill>
                <a:schemeClr val="tx1"/>
              </a:solidFill>
            </a:endParaRPr>
          </a:p>
        </p:txBody>
      </p:sp>
      <p:sp>
        <p:nvSpPr>
          <p:cNvPr id="18" name="17 Rectángulo"/>
          <p:cNvSpPr/>
          <p:nvPr/>
        </p:nvSpPr>
        <p:spPr>
          <a:xfrm>
            <a:off x="6500826" y="5857892"/>
            <a:ext cx="2643174" cy="10001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dirty="0" smtClean="0">
                <a:solidFill>
                  <a:schemeClr val="tx1"/>
                </a:solidFill>
              </a:rPr>
              <a:t>RICARDO ALBARADO BESTENE</a:t>
            </a:r>
          </a:p>
          <a:p>
            <a:pPr algn="ctr"/>
            <a:r>
              <a:rPr lang="es-CO" sz="1200" dirty="0" smtClean="0">
                <a:solidFill>
                  <a:schemeClr val="tx1"/>
                </a:solidFill>
              </a:rPr>
              <a:t>Gobernador</a:t>
            </a:r>
            <a:endParaRPr lang="es-CO" sz="1200" dirty="0">
              <a:solidFill>
                <a:schemeClr val="tx1"/>
              </a:solidFill>
            </a:endParaRPr>
          </a:p>
        </p:txBody>
      </p:sp>
      <p:pic>
        <p:nvPicPr>
          <p:cNvPr id="12" name="Imagen 2" descr="C:\INTERVENTORIA 2016\9. CONCAPROC\3. CTO 06-731 ESE MORENO Y CLAIJO\DOC_INTERVENTORIA\6. REG FOTOGRAFICO\visita casa a casa\20161212_130153.jpg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717031"/>
            <a:ext cx="3168352" cy="18602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Imagen 5" descr="C:\INTERVENTORIA 2016\9. CONCAPROC\3. CTO 06-731 ESE MORENO Y CLAIJO\DOC-CONTRATISTA\REGISTRO FOTOGRAFICO 1.2\IMG-20161215-WA0035.jpg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789040"/>
            <a:ext cx="3136131" cy="18002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PLANEA18\Downloads\diapoplaneacion20173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5217"/>
            <a:ext cx="9144000" cy="6903217"/>
          </a:xfrm>
          <a:prstGeom prst="rect">
            <a:avLst/>
          </a:prstGeom>
          <a:noFill/>
        </p:spPr>
      </p:pic>
      <p:sp>
        <p:nvSpPr>
          <p:cNvPr id="6" name="5 CuadroTexto"/>
          <p:cNvSpPr txBox="1"/>
          <p:nvPr/>
        </p:nvSpPr>
        <p:spPr>
          <a:xfrm>
            <a:off x="5214910" y="0"/>
            <a:ext cx="3929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HUMANIZANDO EL DESARROLLO</a:t>
            </a:r>
            <a:endParaRPr lang="es-CO" dirty="0"/>
          </a:p>
        </p:txBody>
      </p:sp>
      <p:sp>
        <p:nvSpPr>
          <p:cNvPr id="7" name="6 CuadroTexto"/>
          <p:cNvSpPr txBox="1"/>
          <p:nvPr/>
        </p:nvSpPr>
        <p:spPr>
          <a:xfrm>
            <a:off x="714348" y="571480"/>
            <a:ext cx="70260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/>
              <a:t>UNIDAD ADMINISTRATIVA ESPECIAL DE SALUD DE ARAUCA</a:t>
            </a:r>
            <a:endParaRPr lang="es-CO" b="1" dirty="0"/>
          </a:p>
        </p:txBody>
      </p:sp>
      <p:sp>
        <p:nvSpPr>
          <p:cNvPr id="8" name="7 CuadroTexto"/>
          <p:cNvSpPr txBox="1"/>
          <p:nvPr/>
        </p:nvSpPr>
        <p:spPr>
          <a:xfrm>
            <a:off x="714348" y="1214422"/>
            <a:ext cx="7286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 smtClean="0"/>
              <a:t>PROYECTOS Y PROGRAMAS EN EJECUCION 2016</a:t>
            </a:r>
            <a:endParaRPr lang="es-CO" b="1" dirty="0"/>
          </a:p>
        </p:txBody>
      </p:sp>
      <p:sp>
        <p:nvSpPr>
          <p:cNvPr id="9" name="8 CuadroTexto"/>
          <p:cNvSpPr txBox="1"/>
          <p:nvPr/>
        </p:nvSpPr>
        <p:spPr>
          <a:xfrm>
            <a:off x="785786" y="1643050"/>
            <a:ext cx="7572428" cy="39241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es-CO" sz="1600" b="1" dirty="0" smtClean="0">
                <a:latin typeface="Arial" pitchFamily="34" charset="0"/>
                <a:cs typeface="Arial" pitchFamily="34" charset="0"/>
              </a:rPr>
              <a:t>NOMBRE DEL PROYECTO</a:t>
            </a:r>
            <a:r>
              <a:rPr lang="es-CO" sz="1600" dirty="0" smtClean="0">
                <a:latin typeface="Arial" pitchFamily="34" charset="0"/>
                <a:cs typeface="Arial" pitchFamily="34" charset="0"/>
              </a:rPr>
              <a:t>: F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ortalecimiento de acciones para el programa de atención psicosocial y salud integral a las víctimas del conflicto armado en el departamento de Arauca.</a:t>
            </a:r>
          </a:p>
          <a:p>
            <a:pPr lvl="0">
              <a:defRPr/>
            </a:pPr>
            <a:endParaRPr lang="es-CO" sz="1600" b="1" dirty="0" smtClean="0">
              <a:solidFill>
                <a:schemeClr val="lt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s-CO" sz="1600" b="1" dirty="0" smtClean="0">
                <a:latin typeface="Arial" pitchFamily="34" charset="0"/>
                <a:cs typeface="Arial" pitchFamily="34" charset="0"/>
              </a:rPr>
              <a:t>VALOR</a:t>
            </a:r>
            <a:r>
              <a:rPr lang="es-CO" sz="160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es-MX" sz="1600" b="1" dirty="0" smtClean="0">
                <a:latin typeface="Arial" pitchFamily="34" charset="0"/>
                <a:cs typeface="Arial" pitchFamily="34" charset="0"/>
              </a:rPr>
              <a:t>50.000.000.</a:t>
            </a:r>
            <a:endParaRPr lang="es-CO" sz="1600" b="1" dirty="0" smtClean="0">
              <a:latin typeface="Arial" pitchFamily="34" charset="0"/>
              <a:cs typeface="Arial" pitchFamily="34" charset="0"/>
            </a:endParaRPr>
          </a:p>
          <a:p>
            <a:pPr lvl="0"/>
            <a:endParaRPr lang="es-CO" sz="1600" b="1" dirty="0" smtClean="0">
              <a:latin typeface="Arial" pitchFamily="34" charset="0"/>
              <a:cs typeface="Arial" pitchFamily="34" charset="0"/>
            </a:endParaRPr>
          </a:p>
          <a:p>
            <a:r>
              <a:rPr lang="es-CO" sz="1600" b="1" dirty="0" smtClean="0">
                <a:latin typeface="Arial" pitchFamily="34" charset="0"/>
                <a:cs typeface="Arial" pitchFamily="34" charset="0"/>
              </a:rPr>
              <a:t>TIEMPO DE EJECUCION</a:t>
            </a:r>
            <a:r>
              <a:rPr lang="es-CO" sz="1600" dirty="0" smtClean="0">
                <a:latin typeface="Arial" pitchFamily="34" charset="0"/>
                <a:cs typeface="Arial" pitchFamily="34" charset="0"/>
              </a:rPr>
              <a:t>: Del 16 de Diciembre al  31 de Diciembre de 2016.</a:t>
            </a:r>
            <a:endParaRPr lang="es-CO" sz="1600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600" dirty="0" smtClean="0">
              <a:latin typeface="Arial" pitchFamily="34" charset="0"/>
              <a:cs typeface="Arial" pitchFamily="34" charset="0"/>
            </a:endParaRPr>
          </a:p>
          <a:p>
            <a:endParaRPr lang="es-CO" sz="1500" b="1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sz="1600" b="1" dirty="0" smtClean="0">
              <a:solidFill>
                <a:schemeClr val="dk1"/>
              </a:solidFill>
            </a:endParaRPr>
          </a:p>
          <a:p>
            <a:endParaRPr lang="es-CO" b="1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dirty="0" smtClean="0">
              <a:solidFill>
                <a:schemeClr val="dk1"/>
              </a:solidFill>
              <a:latin typeface="Arial" pitchFamily="34" charset="0"/>
              <a:cs typeface="Arial" pitchFamily="34" charset="0"/>
            </a:endParaRPr>
          </a:p>
          <a:p>
            <a:endParaRPr lang="es-CO" dirty="0" smtClean="0"/>
          </a:p>
          <a:p>
            <a:endParaRPr lang="es-CO" dirty="0" smtClean="0"/>
          </a:p>
          <a:p>
            <a:endParaRPr lang="es-CO" dirty="0"/>
          </a:p>
        </p:txBody>
      </p:sp>
      <p:sp>
        <p:nvSpPr>
          <p:cNvPr id="14" name="13 Rectángulo"/>
          <p:cNvSpPr/>
          <p:nvPr/>
        </p:nvSpPr>
        <p:spPr>
          <a:xfrm>
            <a:off x="785786" y="3789040"/>
            <a:ext cx="3143272" cy="18545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>
                <a:solidFill>
                  <a:schemeClr val="tx1"/>
                </a:solidFill>
              </a:rPr>
              <a:t>FOTOS</a:t>
            </a:r>
            <a:endParaRPr lang="es-CO" dirty="0">
              <a:solidFill>
                <a:schemeClr val="tx1"/>
              </a:solidFill>
            </a:endParaRPr>
          </a:p>
        </p:txBody>
      </p:sp>
      <p:sp>
        <p:nvSpPr>
          <p:cNvPr id="16" name="15 Rectángulo"/>
          <p:cNvSpPr/>
          <p:nvPr/>
        </p:nvSpPr>
        <p:spPr>
          <a:xfrm>
            <a:off x="4929190" y="3933056"/>
            <a:ext cx="3143272" cy="16396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>
                <a:solidFill>
                  <a:schemeClr val="tx1"/>
                </a:solidFill>
              </a:rPr>
              <a:t>FOTOS</a:t>
            </a:r>
            <a:endParaRPr lang="es-CO" dirty="0">
              <a:solidFill>
                <a:schemeClr val="tx1"/>
              </a:solidFill>
            </a:endParaRPr>
          </a:p>
        </p:txBody>
      </p:sp>
      <p:sp>
        <p:nvSpPr>
          <p:cNvPr id="18" name="17 Rectángulo"/>
          <p:cNvSpPr/>
          <p:nvPr/>
        </p:nvSpPr>
        <p:spPr>
          <a:xfrm>
            <a:off x="6500826" y="5857892"/>
            <a:ext cx="2643174" cy="10001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dirty="0" smtClean="0">
                <a:solidFill>
                  <a:schemeClr val="tx1"/>
                </a:solidFill>
              </a:rPr>
              <a:t>RICARDO ALBARADO BESTENE</a:t>
            </a:r>
          </a:p>
          <a:p>
            <a:pPr algn="ctr"/>
            <a:r>
              <a:rPr lang="es-CO" sz="1200" dirty="0" smtClean="0">
                <a:solidFill>
                  <a:schemeClr val="tx1"/>
                </a:solidFill>
              </a:rPr>
              <a:t>Gobernador</a:t>
            </a:r>
            <a:endParaRPr lang="es-CO" sz="1200" dirty="0">
              <a:solidFill>
                <a:schemeClr val="tx1"/>
              </a:solidFill>
            </a:endParaRPr>
          </a:p>
        </p:txBody>
      </p:sp>
      <p:pic>
        <p:nvPicPr>
          <p:cNvPr id="13" name="Imagen 5" descr="C:\Users\NATALIA\AppData\Local\Microsoft\Windows\INetCache\Content.Word\IMG_20161005_160909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18" t="31815" r="8827" b="9249"/>
          <a:stretch/>
        </p:blipFill>
        <p:spPr bwMode="auto">
          <a:xfrm>
            <a:off x="755576" y="3789040"/>
            <a:ext cx="3168352" cy="18002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5" name="Imagen 8" descr="C:\Users\NATALIA\AppData\Local\Microsoft\Windows\INetCache\Content.Word\IMG_20160723_155336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80" t="5206" r="-840" b="15812"/>
          <a:stretch/>
        </p:blipFill>
        <p:spPr bwMode="auto">
          <a:xfrm>
            <a:off x="4860032" y="3789040"/>
            <a:ext cx="3168352" cy="171781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io">
  <a:themeElements>
    <a:clrScheme name="Escala de grises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Solsticio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io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778</TotalTime>
  <Words>2101</Words>
  <Application>Microsoft Office PowerPoint</Application>
  <PresentationFormat>Presentación en pantalla (4:3)</PresentationFormat>
  <Paragraphs>727</Paragraphs>
  <Slides>36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36</vt:i4>
      </vt:variant>
    </vt:vector>
  </HeadingPairs>
  <TitlesOfParts>
    <vt:vector size="37" baseType="lpstr">
      <vt:lpstr>Solsticio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PLANEA18</dc:creator>
  <cp:lastModifiedBy>Angela</cp:lastModifiedBy>
  <cp:revision>134</cp:revision>
  <dcterms:created xsi:type="dcterms:W3CDTF">2017-02-16T20:13:04Z</dcterms:created>
  <dcterms:modified xsi:type="dcterms:W3CDTF">2017-08-26T03:30:55Z</dcterms:modified>
</cp:coreProperties>
</file>