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9" r:id="rId4"/>
    <p:sldId id="261" r:id="rId5"/>
    <p:sldId id="266" r:id="rId6"/>
    <p:sldId id="267" r:id="rId7"/>
    <p:sldId id="268" r:id="rId8"/>
    <p:sldId id="269" r:id="rId9"/>
    <p:sldId id="273" r:id="rId10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7721-8E13-490D-BFBC-A3A348048CE3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94EE-AAA9-4E78-B142-EBE7E04ED73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9601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7721-8E13-490D-BFBC-A3A348048CE3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94EE-AAA9-4E78-B142-EBE7E04ED73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82706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7721-8E13-490D-BFBC-A3A348048CE3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94EE-AAA9-4E78-B142-EBE7E04ED73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9926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7721-8E13-490D-BFBC-A3A348048CE3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94EE-AAA9-4E78-B142-EBE7E04ED73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3586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7721-8E13-490D-BFBC-A3A348048CE3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94EE-AAA9-4E78-B142-EBE7E04ED73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9644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7721-8E13-490D-BFBC-A3A348048CE3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94EE-AAA9-4E78-B142-EBE7E04ED73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6879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7721-8E13-490D-BFBC-A3A348048CE3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94EE-AAA9-4E78-B142-EBE7E04ED73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93373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7721-8E13-490D-BFBC-A3A348048CE3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94EE-AAA9-4E78-B142-EBE7E04ED73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8505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7721-8E13-490D-BFBC-A3A348048CE3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94EE-AAA9-4E78-B142-EBE7E04ED73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39242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7721-8E13-490D-BFBC-A3A348048CE3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94EE-AAA9-4E78-B142-EBE7E04ED73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61481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7721-8E13-490D-BFBC-A3A348048CE3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94EE-AAA9-4E78-B142-EBE7E04ED73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74999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A7721-8E13-490D-BFBC-A3A348048CE3}" type="datetimeFigureOut">
              <a:rPr lang="es-CO" smtClean="0"/>
              <a:t>25/08/2017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E94EE-AAA9-4E78-B142-EBE7E04ED73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2593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Rectángulo 5"/>
          <p:cNvSpPr/>
          <p:nvPr/>
        </p:nvSpPr>
        <p:spPr>
          <a:xfrm>
            <a:off x="598372" y="5584728"/>
            <a:ext cx="3960749" cy="67710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CO" sz="1900" b="1" dirty="0" smtClean="0">
                <a:solidFill>
                  <a:srgbClr val="002060"/>
                </a:solidFill>
              </a:rPr>
              <a:t>LAURA VANESSA SANCHEZ MANTILLA </a:t>
            </a:r>
          </a:p>
          <a:p>
            <a:r>
              <a:rPr lang="es-CO" sz="1900" b="1" dirty="0" smtClean="0">
                <a:solidFill>
                  <a:srgbClr val="002060"/>
                </a:solidFill>
              </a:rPr>
              <a:t>Gerente </a:t>
            </a:r>
            <a:r>
              <a:rPr lang="es-CO" sz="1900" b="1" dirty="0" smtClean="0"/>
              <a:t>	</a:t>
            </a:r>
            <a:endParaRPr lang="es-CO" sz="19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129"/>
            <a:ext cx="2420449" cy="86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562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5" name="4 CuadroTexto"/>
          <p:cNvSpPr txBox="1"/>
          <p:nvPr/>
        </p:nvSpPr>
        <p:spPr>
          <a:xfrm>
            <a:off x="2542880" y="543513"/>
            <a:ext cx="6715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COLOCACIÓN DE CRÉDITOS DE LAS DIFERENTES LÍNEAS </a:t>
            </a:r>
            <a:br>
              <a:rPr lang="es-CO" sz="2000" b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</a:br>
            <a:r>
              <a:rPr lang="es-CO" sz="2000" b="1" dirty="0">
                <a:solidFill>
                  <a:prstClr val="black"/>
                </a:solidFill>
                <a:latin typeface="Calibri"/>
                <a:ea typeface="Calibri"/>
                <a:cs typeface="+mj-cs"/>
              </a:rPr>
              <a:t>MUNICIPIO DE TAME 2016</a:t>
            </a:r>
            <a:endParaRPr lang="es-CO" sz="2000" dirty="0"/>
          </a:p>
        </p:txBody>
      </p:sp>
      <p:sp>
        <p:nvSpPr>
          <p:cNvPr id="3" name="Rectángulo 2"/>
          <p:cNvSpPr/>
          <p:nvPr/>
        </p:nvSpPr>
        <p:spPr>
          <a:xfrm>
            <a:off x="8201531" y="3889050"/>
            <a:ext cx="3410739" cy="27310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Rectángulo 7"/>
          <p:cNvSpPr/>
          <p:nvPr/>
        </p:nvSpPr>
        <p:spPr>
          <a:xfrm>
            <a:off x="6260123" y="1690688"/>
            <a:ext cx="1941408" cy="24311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4607" y="2478380"/>
            <a:ext cx="4157663" cy="277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09" y="1869076"/>
            <a:ext cx="5639243" cy="29115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129"/>
            <a:ext cx="2420449" cy="86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582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2152650" y="62029"/>
            <a:ext cx="7886700" cy="1114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  <a:defRPr/>
            </a:pPr>
            <a:r>
              <a:rPr lang="es-CO" sz="3200" b="1" kern="0" dirty="0" smtClean="0">
                <a:solidFill>
                  <a:sysClr val="windowText" lastClr="000000"/>
                </a:solidFill>
                <a:latin typeface="Calibri"/>
                <a:ea typeface="Calibri"/>
              </a:rPr>
              <a:t>RECAUDO 2016</a:t>
            </a:r>
            <a:endParaRPr lang="es-CO" sz="3200" b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31520" y="1690688"/>
            <a:ext cx="8172793" cy="35846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Rectángulo 7"/>
          <p:cNvSpPr/>
          <p:nvPr/>
        </p:nvSpPr>
        <p:spPr>
          <a:xfrm>
            <a:off x="8426546" y="2405575"/>
            <a:ext cx="3319976" cy="41781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518" y="1267870"/>
            <a:ext cx="5084763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350" y="4759944"/>
            <a:ext cx="5541963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129"/>
            <a:ext cx="2420449" cy="86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462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795996" y="1856934"/>
            <a:ext cx="7546145" cy="2883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Rectángulo 4"/>
          <p:cNvSpPr/>
          <p:nvPr/>
        </p:nvSpPr>
        <p:spPr>
          <a:xfrm>
            <a:off x="8074855" y="2307102"/>
            <a:ext cx="3573194" cy="4161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45" r="20951" b="6241"/>
          <a:stretch/>
        </p:blipFill>
        <p:spPr bwMode="auto">
          <a:xfrm>
            <a:off x="7517761" y="2307102"/>
            <a:ext cx="4067126" cy="4121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2928782"/>
              </p:ext>
            </p:extLst>
          </p:nvPr>
        </p:nvGraphicFramePr>
        <p:xfrm>
          <a:off x="755258" y="1327655"/>
          <a:ext cx="3419365" cy="2777267"/>
        </p:xfrm>
        <a:graphic>
          <a:graphicData uri="http://schemas.openxmlformats.org/drawingml/2006/table">
            <a:tbl>
              <a:tblPr firstRow="1" firstCol="1" bandRow="1"/>
              <a:tblGrid>
                <a:gridCol w="2140360"/>
                <a:gridCol w="1279005"/>
              </a:tblGrid>
              <a:tr h="259563"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TAME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314713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LÍNEA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VALOR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</a:tr>
              <a:tr h="314713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effectLst/>
                        </a:rPr>
                        <a:t>AGROPECUARIO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877.603.862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314713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effectLst/>
                        </a:rPr>
                        <a:t>VIVIENDA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654.790.657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</a:tr>
              <a:tr h="314713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EMPRESARIAL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effectLst/>
                        </a:rPr>
                        <a:t>491.955.970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314713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effectLst/>
                        </a:rPr>
                        <a:t>EDUCATIVO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effectLst/>
                        </a:rPr>
                        <a:t>210.705.881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</a:tr>
              <a:tr h="314713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effectLst/>
                        </a:rPr>
                        <a:t>PRODUCCIÓN SOCIAL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effectLst/>
                        </a:rPr>
                        <a:t>11.818.921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314713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COOPERATIVO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effectLst/>
                        </a:rPr>
                        <a:t>2.687.088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</a:tr>
              <a:tr h="314713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>
                          <a:effectLst/>
                        </a:rPr>
                        <a:t>Total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2.249.562.379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129"/>
            <a:ext cx="2420449" cy="86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959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647114" y="1690688"/>
            <a:ext cx="7568418" cy="29657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Rectángulo 4"/>
          <p:cNvSpPr/>
          <p:nvPr/>
        </p:nvSpPr>
        <p:spPr>
          <a:xfrm>
            <a:off x="8356209" y="2433710"/>
            <a:ext cx="3291840" cy="3981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669658" y="-174710"/>
            <a:ext cx="7886700" cy="1114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5000"/>
              </a:lnSpc>
              <a:spcBef>
                <a:spcPts val="1200"/>
              </a:spcBef>
              <a:defRPr/>
            </a:pPr>
            <a:r>
              <a:rPr lang="es-CO" sz="2800" b="1" kern="0" dirty="0" smtClean="0">
                <a:solidFill>
                  <a:sysClr val="windowText" lastClr="000000"/>
                </a:solidFill>
                <a:latin typeface="Calibri"/>
                <a:ea typeface="Lucida Sans Unicode"/>
                <a:cs typeface="Times New Roman"/>
              </a:rPr>
              <a:t>CARTERA </a:t>
            </a:r>
            <a:r>
              <a:rPr lang="es-CO" sz="2800" b="1" kern="0" dirty="0" smtClean="0">
                <a:solidFill>
                  <a:sysClr val="windowText" lastClr="000000"/>
                </a:solidFill>
                <a:latin typeface="Calibri"/>
                <a:ea typeface="Lucida Sans Unicode"/>
              </a:rPr>
              <a:t>POR EDADES DE MORA </a:t>
            </a:r>
            <a:endParaRPr lang="es-CO" sz="2800" b="1" kern="0" dirty="0">
              <a:solidFill>
                <a:sysClr val="windowText" lastClr="000000"/>
              </a:solidFill>
              <a:latin typeface="Calibri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222" y="893950"/>
            <a:ext cx="6846887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339" y="1675287"/>
            <a:ext cx="5430131" cy="3544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129"/>
            <a:ext cx="2420449" cy="86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987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815923" y="1926637"/>
            <a:ext cx="7512147" cy="30673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Rectángulo 4"/>
          <p:cNvSpPr/>
          <p:nvPr/>
        </p:nvSpPr>
        <p:spPr>
          <a:xfrm>
            <a:off x="8342142" y="2461846"/>
            <a:ext cx="3348110" cy="3953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2999656" y="298352"/>
            <a:ext cx="5184576" cy="1114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5000"/>
              </a:lnSpc>
              <a:spcBef>
                <a:spcPts val="1200"/>
              </a:spcBef>
            </a:pPr>
            <a:r>
              <a:rPr lang="es-CO" sz="2900" b="1" dirty="0" smtClean="0">
                <a:solidFill>
                  <a:prstClr val="black"/>
                </a:solidFill>
                <a:latin typeface="Calibri"/>
                <a:ea typeface="Lucida Sans Unicode"/>
                <a:cs typeface="Times New Roman"/>
              </a:rPr>
              <a:t>GESTIÓN VIGENCIA 2017</a:t>
            </a:r>
            <a:endParaRPr lang="es-CO" sz="1800" kern="0" dirty="0">
              <a:solidFill>
                <a:sysClr val="windowText" lastClr="000000"/>
              </a:solidFill>
              <a:latin typeface="Calibri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986" y="2084594"/>
            <a:ext cx="5595937" cy="233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129"/>
            <a:ext cx="2420449" cy="86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0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781928" y="1690688"/>
            <a:ext cx="7321062" cy="29938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Rectángulo 4"/>
          <p:cNvSpPr/>
          <p:nvPr/>
        </p:nvSpPr>
        <p:spPr>
          <a:xfrm>
            <a:off x="8356209" y="2475914"/>
            <a:ext cx="3305908" cy="40514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6 Rectángulo"/>
          <p:cNvSpPr/>
          <p:nvPr/>
        </p:nvSpPr>
        <p:spPr>
          <a:xfrm>
            <a:off x="4026305" y="25243"/>
            <a:ext cx="18854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3200" b="1" kern="0" dirty="0">
                <a:solidFill>
                  <a:prstClr val="black"/>
                </a:solidFill>
                <a:latin typeface="Calibri" pitchFamily="34" charset="0"/>
                <a:ea typeface="Lucida Sans Unicode"/>
                <a:cs typeface="Times New Roman"/>
              </a:rPr>
              <a:t>RECAUDO</a:t>
            </a:r>
            <a:endParaRPr lang="es-CO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293" y="1108298"/>
            <a:ext cx="559593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489" y="2302743"/>
            <a:ext cx="4968875" cy="269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129"/>
            <a:ext cx="2420449" cy="86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273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810064" y="1885071"/>
            <a:ext cx="7461738" cy="27854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Rectángulo 4"/>
          <p:cNvSpPr/>
          <p:nvPr/>
        </p:nvSpPr>
        <p:spPr>
          <a:xfrm>
            <a:off x="8356209" y="2489982"/>
            <a:ext cx="3291840" cy="39108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050" y="2929246"/>
            <a:ext cx="5249863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948" y="120933"/>
            <a:ext cx="497522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129"/>
            <a:ext cx="2420449" cy="86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2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8" y="129175"/>
            <a:ext cx="11907435" cy="6728825"/>
          </a:xfrm>
        </p:spPr>
      </p:pic>
      <p:sp>
        <p:nvSpPr>
          <p:cNvPr id="3" name="Rectángulo 2"/>
          <p:cNvSpPr/>
          <p:nvPr/>
        </p:nvSpPr>
        <p:spPr>
          <a:xfrm>
            <a:off x="838200" y="1828800"/>
            <a:ext cx="7180385" cy="27150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Rectángulo 4"/>
          <p:cNvSpPr/>
          <p:nvPr/>
        </p:nvSpPr>
        <p:spPr>
          <a:xfrm>
            <a:off x="8398412" y="2518117"/>
            <a:ext cx="3235570" cy="3967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295" y="1834342"/>
            <a:ext cx="6060197" cy="308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1814414" y="177836"/>
            <a:ext cx="5976664" cy="1282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s-CO" sz="3200" b="1" kern="0" dirty="0" smtClean="0">
                <a:solidFill>
                  <a:sysClr val="windowText" lastClr="0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es-CO" sz="3200" b="1" kern="0" dirty="0" smtClean="0">
                <a:solidFill>
                  <a:sysClr val="windowText" lastClr="000000"/>
                </a:solidFill>
                <a:latin typeface="Calibri"/>
                <a:ea typeface="Calibri"/>
                <a:cs typeface="Times New Roman"/>
              </a:rPr>
            </a:br>
            <a:r>
              <a:rPr lang="es-CO" sz="3200" b="1" kern="0" dirty="0" smtClean="0">
                <a:solidFill>
                  <a:sysClr val="windowText" lastClr="000000"/>
                </a:solidFill>
                <a:latin typeface="Calibri"/>
                <a:ea typeface="Calibri"/>
                <a:cs typeface="Times New Roman"/>
              </a:rPr>
              <a:t>CARTERA EN COBRO JURÍDICO </a:t>
            </a:r>
            <a:endParaRPr lang="es-CO" sz="3200" b="1" kern="0" dirty="0">
              <a:solidFill>
                <a:sysClr val="windowText" lastClr="000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129"/>
            <a:ext cx="2420449" cy="86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650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41</Words>
  <Application>Microsoft Office PowerPoint</Application>
  <PresentationFormat>Panorámica</PresentationFormat>
  <Paragraphs>25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Lucida Sans Unicode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Windows 7</dc:creator>
  <cp:lastModifiedBy>Windows 7</cp:lastModifiedBy>
  <cp:revision>6</cp:revision>
  <dcterms:created xsi:type="dcterms:W3CDTF">2017-08-25T21:46:58Z</dcterms:created>
  <dcterms:modified xsi:type="dcterms:W3CDTF">2017-08-25T22:41:05Z</dcterms:modified>
</cp:coreProperties>
</file>