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94" r:id="rId2"/>
    <p:sldId id="289" r:id="rId3"/>
    <p:sldId id="290" r:id="rId4"/>
    <p:sldId id="291" r:id="rId5"/>
    <p:sldId id="304" r:id="rId6"/>
    <p:sldId id="292" r:id="rId7"/>
    <p:sldId id="293" r:id="rId8"/>
    <p:sldId id="295" r:id="rId9"/>
    <p:sldId id="296" r:id="rId10"/>
    <p:sldId id="297" r:id="rId11"/>
    <p:sldId id="298" r:id="rId12"/>
    <p:sldId id="299" r:id="rId13"/>
    <p:sldId id="306" r:id="rId14"/>
    <p:sldId id="300" r:id="rId15"/>
    <p:sldId id="301" r:id="rId16"/>
    <p:sldId id="302" r:id="rId17"/>
    <p:sldId id="303" r:id="rId18"/>
    <p:sldId id="305" r:id="rId19"/>
  </p:sldIdLst>
  <p:sldSz cx="9144000" cy="6858000" type="screen4x3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4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38" autoAdjust="0"/>
  </p:normalViewPr>
  <p:slideViewPr>
    <p:cSldViewPr>
      <p:cViewPr varScale="1">
        <p:scale>
          <a:sx n="70" d="100"/>
          <a:sy n="70" d="100"/>
        </p:scale>
        <p:origin x="5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99CD2B9-CA34-46A7-B7F0-0D890165179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3512242-A245-4DA7-9CB0-AC10DDB7709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032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Rectángulo 5"/>
          <p:cNvSpPr/>
          <p:nvPr/>
        </p:nvSpPr>
        <p:spPr>
          <a:xfrm>
            <a:off x="318655" y="5013176"/>
            <a:ext cx="2957201" cy="15234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     </a:t>
            </a:r>
            <a:r>
              <a:rPr lang="es-CO" sz="16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MARISOL PADILLA SEQUERA</a:t>
            </a:r>
          </a:p>
          <a:p>
            <a:pPr algn="ctr"/>
            <a:r>
              <a:rPr lang="es-CO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CULTURA Y TURISMO</a:t>
            </a:r>
            <a:endParaRPr lang="es-CO" sz="16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4 Imagen" descr="cultur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0438"/>
            <a:ext cx="2958342" cy="157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86355"/>
            <a:ext cx="9144000" cy="7029400"/>
          </a:xfrm>
        </p:spPr>
      </p:pic>
      <p:sp>
        <p:nvSpPr>
          <p:cNvPr id="8" name="Rectángulo 7"/>
          <p:cNvSpPr/>
          <p:nvPr/>
        </p:nvSpPr>
        <p:spPr>
          <a:xfrm>
            <a:off x="323528" y="1556792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APOYO Y FORTALECIMIENTO DE  LAS BIBLIOTECAS QUE INTEGRAN LA RED DEPARTAMENTAL DE BIBLIOTECAS PÚBLICAS EN LOS MUNICIPIOS DEL DEPARTAMENTO DE ARAUCA.</a:t>
            </a:r>
            <a:endParaRPr lang="es-CO" b="1" dirty="0">
              <a:latin typeface="Calibri" panose="020F0502020204030204" pitchFamily="34" charset="0"/>
            </a:endParaRPr>
          </a:p>
        </p:txBody>
      </p:sp>
      <p:pic>
        <p:nvPicPr>
          <p:cNvPr id="10" name="9 Imagen" descr="tame lectu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853" y="2200468"/>
            <a:ext cx="3000396" cy="1888642"/>
          </a:xfrm>
          <a:prstGeom prst="rect">
            <a:avLst/>
          </a:prstGeom>
        </p:spPr>
      </p:pic>
      <p:pic>
        <p:nvPicPr>
          <p:cNvPr id="11" name="10 Imagen" descr="lectura tame.....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04" y="4221088"/>
            <a:ext cx="3000396" cy="192882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926160" y="3144789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29.000.000 </a:t>
            </a:r>
            <a:r>
              <a:rPr lang="es-CO" b="1" dirty="0">
                <a:latin typeface="Calibri" panose="020F0502020204030204" pitchFamily="34" charset="0"/>
              </a:rPr>
              <a:t>(2016)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411760" y="4036422"/>
            <a:ext cx="30812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 smtClean="0">
                <a:latin typeface="Calibri" panose="020F0502020204030204" pitchFamily="34" charset="0"/>
              </a:rPr>
              <a:t> </a:t>
            </a:r>
            <a:r>
              <a:rPr lang="es-CO" sz="2800" b="1" dirty="0" smtClean="0">
                <a:latin typeface="Calibri" panose="020F0502020204030204" pitchFamily="34" charset="0"/>
              </a:rPr>
              <a:t>CINCO (05) MESES</a:t>
            </a:r>
            <a:r>
              <a:rPr lang="es-CO" sz="2800" b="1" dirty="0" smtClean="0"/>
              <a:t> </a:t>
            </a:r>
            <a:endParaRPr lang="es-CO" sz="2800" b="1" dirty="0"/>
          </a:p>
        </p:txBody>
      </p:sp>
      <p:sp>
        <p:nvSpPr>
          <p:cNvPr id="3" name="Rectángulo 2"/>
          <p:cNvSpPr/>
          <p:nvPr/>
        </p:nvSpPr>
        <p:spPr>
          <a:xfrm>
            <a:off x="1926160" y="3405939"/>
            <a:ext cx="2965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29.000.000 </a:t>
            </a:r>
            <a:r>
              <a:rPr lang="es-CO" b="1" dirty="0">
                <a:latin typeface="Calibri" panose="020F0502020204030204" pitchFamily="34" charset="0"/>
              </a:rPr>
              <a:t>(</a:t>
            </a:r>
            <a:r>
              <a:rPr lang="es-CO" b="1" dirty="0" smtClean="0">
                <a:latin typeface="Calibri" panose="020F0502020204030204" pitchFamily="34" charset="0"/>
              </a:rPr>
              <a:t>2017)TENTATIVO</a:t>
            </a:r>
            <a:endParaRPr lang="es-CO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4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86355"/>
            <a:ext cx="9144000" cy="7029400"/>
          </a:xfrm>
        </p:spPr>
      </p:pic>
      <p:sp>
        <p:nvSpPr>
          <p:cNvPr id="12" name="Rectángulo 11"/>
          <p:cNvSpPr/>
          <p:nvPr/>
        </p:nvSpPr>
        <p:spPr>
          <a:xfrm>
            <a:off x="2411760" y="4036422"/>
            <a:ext cx="31726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 smtClean="0">
                <a:latin typeface="Calibri" panose="020F0502020204030204" pitchFamily="34" charset="0"/>
              </a:rPr>
              <a:t> </a:t>
            </a:r>
            <a:r>
              <a:rPr lang="es-CO" sz="3200" b="1" dirty="0" smtClean="0">
                <a:latin typeface="Calibri" panose="020F0502020204030204" pitchFamily="34" charset="0"/>
              </a:rPr>
              <a:t>VEINTE (20) DIAS</a:t>
            </a:r>
            <a:endParaRPr lang="es-CO" b="1" dirty="0"/>
          </a:p>
        </p:txBody>
      </p:sp>
      <p:sp>
        <p:nvSpPr>
          <p:cNvPr id="3" name="Rectángulo 2"/>
          <p:cNvSpPr/>
          <p:nvPr/>
        </p:nvSpPr>
        <p:spPr>
          <a:xfrm>
            <a:off x="323527" y="1417638"/>
            <a:ext cx="5481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A</a:t>
            </a:r>
            <a:r>
              <a:rPr lang="es-CO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POYO A LA REALIZACIÓN DEL ENCUENTRO Y FORMACIÓN DE BIBLIOTECARIOS QUE INTEGRAN A LA RED DEPARTAMENTAL DE BIBLIOTECAS  DEL DEPARTAMENTO DE ARAUCA</a:t>
            </a:r>
            <a:r>
              <a:rPr lang="es-CO" dirty="0" smtClean="0">
                <a:solidFill>
                  <a:srgbClr val="000000"/>
                </a:solidFill>
              </a:rPr>
              <a:t>.</a:t>
            </a:r>
            <a:endParaRPr lang="es-CO" dirty="0">
              <a:solidFill>
                <a:srgbClr val="000000"/>
              </a:solidFill>
            </a:endParaRPr>
          </a:p>
        </p:txBody>
      </p:sp>
      <p:pic>
        <p:nvPicPr>
          <p:cNvPr id="13" name="11 Imagen" descr="ENCUENTRO BIBLIOTECARIAS ..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14038" y="2107596"/>
            <a:ext cx="3019650" cy="1928826"/>
          </a:xfrm>
          <a:prstGeom prst="rect">
            <a:avLst/>
          </a:prstGeom>
        </p:spPr>
      </p:pic>
      <p:pic>
        <p:nvPicPr>
          <p:cNvPr id="14" name="12 Imagen" descr="encuentro bibliotecari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75195" y="4228500"/>
            <a:ext cx="3214710" cy="21431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24011" y="3174893"/>
            <a:ext cx="30315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6.850.000 </a:t>
            </a:r>
            <a:r>
              <a:rPr lang="es-CO" sz="3200" b="1" dirty="0">
                <a:latin typeface="Calibri" panose="020F0502020204030204" pitchFamily="34" charset="0"/>
              </a:rPr>
              <a:t>(2017)</a:t>
            </a:r>
          </a:p>
        </p:txBody>
      </p:sp>
    </p:spTree>
    <p:extLst>
      <p:ext uri="{BB962C8B-B14F-4D97-AF65-F5344CB8AC3E}">
        <p14:creationId xmlns:p14="http://schemas.microsoft.com/office/powerpoint/2010/main" val="340378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4" y="-171400"/>
            <a:ext cx="9144000" cy="7029400"/>
          </a:xfrm>
        </p:spPr>
      </p:pic>
      <p:sp>
        <p:nvSpPr>
          <p:cNvPr id="12" name="Rectángulo 11"/>
          <p:cNvSpPr/>
          <p:nvPr/>
        </p:nvSpPr>
        <p:spPr>
          <a:xfrm>
            <a:off x="2411760" y="4036422"/>
            <a:ext cx="31808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 CINCO(05)MESES</a:t>
            </a:r>
            <a:endParaRPr lang="es-CO" b="1" dirty="0"/>
          </a:p>
        </p:txBody>
      </p:sp>
      <p:sp>
        <p:nvSpPr>
          <p:cNvPr id="6" name="Rectángulo 5"/>
          <p:cNvSpPr/>
          <p:nvPr/>
        </p:nvSpPr>
        <p:spPr>
          <a:xfrm>
            <a:off x="323528" y="1268760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solidFill>
                  <a:srgbClr val="000000"/>
                </a:solidFill>
                <a:latin typeface="Calibri"/>
              </a:rPr>
              <a:t>APOYO A LA PROMOCIÓN DE LA LECTURA PARA EL MEJORAMIENTO DE LAS COMPETENCIAS LECTORAS Y APROVECHAMIENTO DEL TIEMPO LIBRE DE LA POBLACIÓN EN EL DEPARTAMENTO ( PROMOCIÓN DE LA LECTURA EN EL BIBLIOMÓVIL EN LOS CAMINOS DE PAZ)</a:t>
            </a:r>
            <a:endParaRPr lang="es-CO" b="1" dirty="0">
              <a:solidFill>
                <a:srgbClr val="00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20500" y="3206589"/>
            <a:ext cx="3461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659.166.000</a:t>
            </a:r>
            <a:r>
              <a:rPr lang="es-CO" sz="3200" b="1" dirty="0" smtClean="0">
                <a:latin typeface="Calibri" panose="020F0502020204030204" pitchFamily="34" charset="0"/>
              </a:rPr>
              <a:t> </a:t>
            </a:r>
            <a:r>
              <a:rPr lang="es-CO" sz="3200" b="1" dirty="0">
                <a:latin typeface="Calibri" panose="020F0502020204030204" pitchFamily="34" charset="0"/>
              </a:rPr>
              <a:t>(2017)</a:t>
            </a:r>
          </a:p>
        </p:txBody>
      </p:sp>
      <p:pic>
        <p:nvPicPr>
          <p:cNvPr id="11" name="11 Imagen" descr="bibliomovi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012" y="2746088"/>
            <a:ext cx="3134874" cy="276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4" y="-171400"/>
            <a:ext cx="9144000" cy="7029400"/>
          </a:xfrm>
        </p:spPr>
      </p:pic>
      <p:sp>
        <p:nvSpPr>
          <p:cNvPr id="12" name="Rectángulo 11"/>
          <p:cNvSpPr/>
          <p:nvPr/>
        </p:nvSpPr>
        <p:spPr>
          <a:xfrm>
            <a:off x="2411760" y="4036422"/>
            <a:ext cx="30443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 DOCE(12)MESES</a:t>
            </a:r>
            <a:endParaRPr lang="es-CO" b="1" dirty="0"/>
          </a:p>
        </p:txBody>
      </p:sp>
      <p:sp>
        <p:nvSpPr>
          <p:cNvPr id="6" name="Rectángulo 5"/>
          <p:cNvSpPr/>
          <p:nvPr/>
        </p:nvSpPr>
        <p:spPr>
          <a:xfrm>
            <a:off x="323528" y="1268760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solidFill>
                  <a:srgbClr val="000000"/>
                </a:solidFill>
                <a:latin typeface="Calibri"/>
              </a:rPr>
              <a:t>APOYO AL PROCESO DE FORMACION MUSICAL INSTRUMENTOS TRADICIONALES-INSTRUCTORES Y TALLERES</a:t>
            </a:r>
            <a:endParaRPr lang="es-CO" b="1" dirty="0">
              <a:solidFill>
                <a:srgbClr val="00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20500" y="3206589"/>
            <a:ext cx="3461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105.000.000 </a:t>
            </a:r>
            <a:r>
              <a:rPr lang="es-CO" sz="3200" b="1" dirty="0">
                <a:latin typeface="Calibri" panose="020F0502020204030204" pitchFamily="34" charset="0"/>
              </a:rPr>
              <a:t>(2017)</a:t>
            </a:r>
          </a:p>
        </p:txBody>
      </p:sp>
    </p:spTree>
    <p:extLst>
      <p:ext uri="{BB962C8B-B14F-4D97-AF65-F5344CB8AC3E}">
        <p14:creationId xmlns:p14="http://schemas.microsoft.com/office/powerpoint/2010/main" val="373894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712" y="857250"/>
            <a:ext cx="9516830" cy="521615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87829" y="2248444"/>
            <a:ext cx="551579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sz="1350" b="1" dirty="0"/>
          </a:p>
        </p:txBody>
      </p:sp>
      <p:sp>
        <p:nvSpPr>
          <p:cNvPr id="5" name="Rectángulo 4"/>
          <p:cNvSpPr/>
          <p:nvPr/>
        </p:nvSpPr>
        <p:spPr>
          <a:xfrm>
            <a:off x="2589482" y="4060299"/>
            <a:ext cx="3689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/>
              <a:t>CATORCE  (14) MESES </a:t>
            </a:r>
            <a:endParaRPr lang="es-CO" sz="2400" dirty="0"/>
          </a:p>
        </p:txBody>
      </p:sp>
      <p:sp>
        <p:nvSpPr>
          <p:cNvPr id="8" name="Rectángulo 7"/>
          <p:cNvSpPr/>
          <p:nvPr/>
        </p:nvSpPr>
        <p:spPr>
          <a:xfrm>
            <a:off x="3529312" y="340189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endParaRPr lang="es-ES" sz="2400" b="1" dirty="0"/>
          </a:p>
        </p:txBody>
      </p:sp>
      <p:sp>
        <p:nvSpPr>
          <p:cNvPr id="4" name="Rectángulo 3"/>
          <p:cNvSpPr/>
          <p:nvPr/>
        </p:nvSpPr>
        <p:spPr>
          <a:xfrm>
            <a:off x="587829" y="2139529"/>
            <a:ext cx="536883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350" b="1" dirty="0"/>
              <a:t>IMPLEMENTACIÓN DEL PROGRAMA SER PEPA PAGA EN EL DEPARTAMENTO DE ARAUCA (Para revisión convenio tipo alianza con ICETEX)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28118" cy="710140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51520" y="588091"/>
            <a:ext cx="2664296" cy="1595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28085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71400"/>
            <a:ext cx="9396536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5536" y="141277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83568" y="1458942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rgbClr val="000000"/>
                </a:solidFill>
                <a:latin typeface="Calibri"/>
              </a:rPr>
              <a:t>ARTICULACION CON EL MINISTERIO DE CULTURA</a:t>
            </a:r>
            <a:endParaRPr lang="es-CO" sz="2400" dirty="0"/>
          </a:p>
        </p:txBody>
      </p:sp>
      <p:sp>
        <p:nvSpPr>
          <p:cNvPr id="6" name="Rectángulo 5"/>
          <p:cNvSpPr/>
          <p:nvPr/>
        </p:nvSpPr>
        <p:spPr>
          <a:xfrm>
            <a:off x="1835696" y="3105835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solidFill>
                  <a:srgbClr val="000000"/>
                </a:solidFill>
                <a:latin typeface="Calibri"/>
              </a:rPr>
              <a:t>RECUPERACION DEL  SECTOR MUSICAL, PLAN DE MUSICA PARA LA CONVIVENCIA.</a:t>
            </a:r>
          </a:p>
          <a:p>
            <a:endParaRPr lang="es-CO" b="1" dirty="0">
              <a:solidFill>
                <a:srgbClr val="000000"/>
              </a:solidFill>
              <a:latin typeface="Calibri"/>
            </a:endParaRPr>
          </a:p>
          <a:p>
            <a:r>
              <a:rPr lang="es-CO" b="1" dirty="0" smtClean="0">
                <a:solidFill>
                  <a:srgbClr val="000000"/>
                </a:solidFill>
                <a:latin typeface="Calibri"/>
              </a:rPr>
              <a:t>$140.000.000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8863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71400"/>
            <a:ext cx="9396536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5536" y="141277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83568" y="1458942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rgbClr val="000000"/>
                </a:solidFill>
                <a:latin typeface="Calibri"/>
              </a:rPr>
              <a:t>ARTICULACION CON EL MINISTERIO DE CULTURA</a:t>
            </a:r>
            <a:endParaRPr lang="es-CO" sz="2400" dirty="0"/>
          </a:p>
        </p:txBody>
      </p:sp>
      <p:sp>
        <p:nvSpPr>
          <p:cNvPr id="6" name="Rectángulo 5"/>
          <p:cNvSpPr/>
          <p:nvPr/>
        </p:nvSpPr>
        <p:spPr>
          <a:xfrm>
            <a:off x="1835696" y="3105835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solidFill>
                  <a:srgbClr val="000000"/>
                </a:solidFill>
                <a:latin typeface="Calibri"/>
              </a:rPr>
              <a:t>RECUPERACION  DE NUESTRO PATRIMONIO HISTORICO.</a:t>
            </a:r>
          </a:p>
          <a:p>
            <a:endParaRPr lang="es-CO" b="1" dirty="0">
              <a:solidFill>
                <a:srgbClr val="000000"/>
              </a:solidFill>
              <a:latin typeface="Calibri"/>
            </a:endParaRPr>
          </a:p>
          <a:p>
            <a:r>
              <a:rPr lang="es-CO" b="1" dirty="0" smtClean="0">
                <a:solidFill>
                  <a:srgbClr val="000000"/>
                </a:solidFill>
                <a:latin typeface="Calibri"/>
              </a:rPr>
              <a:t>$400.000.000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78936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71400"/>
            <a:ext cx="9396536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5536" y="141277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83568" y="1458942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rgbClr val="000000"/>
                </a:solidFill>
                <a:latin typeface="Calibri"/>
              </a:rPr>
              <a:t>ARTICULACION CON EL MINISTERIO DE CULTURA</a:t>
            </a:r>
            <a:endParaRPr lang="es-CO" sz="2400" dirty="0"/>
          </a:p>
        </p:txBody>
      </p:sp>
      <p:sp>
        <p:nvSpPr>
          <p:cNvPr id="6" name="Rectángulo 5"/>
          <p:cNvSpPr/>
          <p:nvPr/>
        </p:nvSpPr>
        <p:spPr>
          <a:xfrm>
            <a:off x="1835696" y="3105835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solidFill>
                  <a:srgbClr val="000000"/>
                </a:solidFill>
                <a:latin typeface="Calibri"/>
              </a:rPr>
              <a:t>APOYO AL SECTOR DE LA CINEMATOGRAFIA Y AUDIOVISUAL.</a:t>
            </a:r>
          </a:p>
          <a:p>
            <a:endParaRPr lang="es-CO" b="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6024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85720" y="5334506"/>
            <a:ext cx="2957201" cy="15234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     </a:t>
            </a:r>
            <a:r>
              <a:rPr lang="es-CO" sz="16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MARISOL PADILLA SEQUERA</a:t>
            </a:r>
          </a:p>
          <a:p>
            <a:pPr algn="ctr"/>
            <a:r>
              <a:rPr lang="es-CO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CULTURA Y TURISMO</a:t>
            </a:r>
            <a:endParaRPr lang="es-CO" sz="16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71538" y="1142984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dirty="0" smtClean="0">
                <a:solidFill>
                  <a:srgbClr val="EA4316"/>
                </a:solidFill>
                <a:latin typeface="Calibri" panose="020F0502020204030204" pitchFamily="34" charset="0"/>
              </a:rPr>
              <a:t>LA CULTURA VA MAS ALLÁ DEL ESPECTACULO. </a:t>
            </a:r>
          </a:p>
          <a:p>
            <a:pPr algn="r"/>
            <a:r>
              <a:rPr lang="es-CO" sz="2000" b="1" dirty="0" smtClean="0">
                <a:solidFill>
                  <a:srgbClr val="EA4316"/>
                </a:solidFill>
                <a:latin typeface="Calibri" panose="020F0502020204030204" pitchFamily="34" charset="0"/>
              </a:rPr>
              <a:t>MARISOL         PADILLA</a:t>
            </a:r>
            <a:endParaRPr lang="es-CO" sz="2000" dirty="0">
              <a:solidFill>
                <a:srgbClr val="EA4316"/>
              </a:solidFill>
            </a:endParaRPr>
          </a:p>
        </p:txBody>
      </p:sp>
      <p:pic>
        <p:nvPicPr>
          <p:cNvPr id="9" name="8 Imagen" descr="cultur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000239"/>
            <a:ext cx="7215238" cy="383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116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00"/>
            <a:ext cx="9144000" cy="7029400"/>
          </a:xfrm>
        </p:spPr>
      </p:pic>
      <p:sp>
        <p:nvSpPr>
          <p:cNvPr id="5" name="Rectángulo 4"/>
          <p:cNvSpPr/>
          <p:nvPr/>
        </p:nvSpPr>
        <p:spPr>
          <a:xfrm>
            <a:off x="395536" y="1683892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APOYO A LA DIFUSIÓN, PROMOCIÓN, PARTICIPACIÓN CULTURAL Y ARTÍSTICA MEDIANTE LA REALIZACIÓN DE EVENTOS EN LOS MUNICIPIOS DEL DEPARTAMENTO DE ARAUCA  (TAMEÑO NATO)2016-2017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55776" y="4284481"/>
            <a:ext cx="1503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20 DÍAS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195736" y="3244334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110.000.000-2016</a:t>
            </a:r>
            <a:endParaRPr lang="es-CO" b="1" dirty="0">
              <a:latin typeface="Calibri" panose="020F0502020204030204" pitchFamily="34" charset="0"/>
            </a:endParaRPr>
          </a:p>
        </p:txBody>
      </p:sp>
      <p:pic>
        <p:nvPicPr>
          <p:cNvPr id="8" name="9 Imagen" descr="TAMEÑO NATO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78169" y="2393149"/>
            <a:ext cx="3048011" cy="20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10 Imagen" descr="tameño-nato-20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2898" y="4486747"/>
            <a:ext cx="3000396" cy="190722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179658" y="3489869"/>
            <a:ext cx="1898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110.000.000-2017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6224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" y="0"/>
            <a:ext cx="9144000" cy="7029400"/>
          </a:xfrm>
        </p:spPr>
      </p:pic>
      <p:sp>
        <p:nvSpPr>
          <p:cNvPr id="10" name="Rectángulo 9"/>
          <p:cNvSpPr/>
          <p:nvPr/>
        </p:nvSpPr>
        <p:spPr>
          <a:xfrm>
            <a:off x="395536" y="1424922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APOYO A LA DIFUSIÓN, PROMOCIÓN, PARTICIPACIÓN CULTURAL Y ARTÍSTICA MEDIANTE LA REALIZACIÓN DE EVENTOS EN LOS MUNICIPIOS DEL DEPARTAMENTO DE ARAUCA  (EVENTO CULTURAL MATACHINES)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13896" y="3379517"/>
            <a:ext cx="2024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100.000.000 </a:t>
            </a:r>
            <a:r>
              <a:rPr lang="es-CO" b="1" dirty="0">
                <a:latin typeface="Calibri" panose="020F0502020204030204" pitchFamily="34" charset="0"/>
              </a:rPr>
              <a:t>(</a:t>
            </a:r>
            <a:r>
              <a:rPr lang="es-CO" b="1" dirty="0" smtClean="0">
                <a:latin typeface="Calibri" panose="020F0502020204030204" pitchFamily="34" charset="0"/>
              </a:rPr>
              <a:t>2017)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213896" y="3145368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latin typeface="Calibri" panose="020F0502020204030204" pitchFamily="34" charset="0"/>
              </a:rPr>
              <a:t>8</a:t>
            </a:r>
            <a:r>
              <a:rPr lang="es-CO" b="1" dirty="0" smtClean="0">
                <a:latin typeface="Calibri" panose="020F0502020204030204" pitchFamily="34" charset="0"/>
              </a:rPr>
              <a:t>0.000.000 </a:t>
            </a:r>
            <a:r>
              <a:rPr lang="es-CO" b="1" dirty="0">
                <a:latin typeface="Calibri" panose="020F0502020204030204" pitchFamily="34" charset="0"/>
              </a:rPr>
              <a:t>(2016)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365461"/>
            <a:ext cx="3033192" cy="202811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925" y="4581127"/>
            <a:ext cx="3050528" cy="19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2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" y="72008"/>
            <a:ext cx="9144000" cy="7029400"/>
          </a:xfrm>
        </p:spPr>
      </p:pic>
      <p:sp>
        <p:nvSpPr>
          <p:cNvPr id="10" name="Rectángulo 9"/>
          <p:cNvSpPr/>
          <p:nvPr/>
        </p:nvSpPr>
        <p:spPr>
          <a:xfrm>
            <a:off x="395536" y="1424922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 smtClean="0">
              <a:latin typeface="Calibri" panose="020F0502020204030204" pitchFamily="34" charset="0"/>
            </a:endParaRPr>
          </a:p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DOTACION DE INSTRUMENTOS PARA BANDA MARCIAL, INSTITUCION EDUCATIVA ORIENTAL FEMENINO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13896" y="3379517"/>
            <a:ext cx="3461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110.000.000 </a:t>
            </a:r>
            <a:r>
              <a:rPr lang="es-CO" sz="3200" b="1" dirty="0">
                <a:latin typeface="Calibri" panose="020F0502020204030204" pitchFamily="34" charset="0"/>
              </a:rPr>
              <a:t>(</a:t>
            </a:r>
            <a:r>
              <a:rPr lang="es-CO" sz="3200" b="1" dirty="0" smtClean="0">
                <a:latin typeface="Calibri" panose="020F0502020204030204" pitchFamily="34" charset="0"/>
              </a:rPr>
              <a:t>2017)</a:t>
            </a:r>
            <a:endParaRPr lang="es-CO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4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463" y="0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55776" y="4284481"/>
            <a:ext cx="1503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20 DÍAS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195736" y="3244334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latin typeface="Calibri" panose="020F0502020204030204" pitchFamily="34" charset="0"/>
              </a:rPr>
              <a:t>60.000.000 (2016)</a:t>
            </a:r>
          </a:p>
        </p:txBody>
      </p:sp>
      <p:pic>
        <p:nvPicPr>
          <p:cNvPr id="10" name="11 Imagen" descr="girara .. 20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870" y="2452688"/>
            <a:ext cx="3000397" cy="1952624"/>
          </a:xfrm>
          <a:prstGeom prst="rect">
            <a:avLst/>
          </a:prstGeom>
        </p:spPr>
      </p:pic>
      <p:pic>
        <p:nvPicPr>
          <p:cNvPr id="11" name="12 Imagen" descr="girara tame 20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871" y="4503023"/>
            <a:ext cx="3000396" cy="197213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98292" y="1417638"/>
            <a:ext cx="53722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APOYO A LA DIFUSIÓN, PROMOCIÓN, PARTICIPACIÓN CULTURAL Y ARTÍSTICA MEDIANTE LA REALIZACIÓN DE EVENTOS EN LOS MUNICIPIOS DEL DEPARTAMENTO DE ARAUCA  (EVENTO CULTURAL GIRARA DE ORO)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40897" y="3513373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latin typeface="Calibri" panose="020F0502020204030204" pitchFamily="34" charset="0"/>
              </a:rPr>
              <a:t>70.000.000 (2017)</a:t>
            </a:r>
          </a:p>
        </p:txBody>
      </p:sp>
    </p:spTree>
    <p:extLst>
      <p:ext uri="{BB962C8B-B14F-4D97-AF65-F5344CB8AC3E}">
        <p14:creationId xmlns:p14="http://schemas.microsoft.com/office/powerpoint/2010/main" val="28805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55776" y="4284481"/>
            <a:ext cx="1503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>
                <a:latin typeface="Calibri" panose="020F0502020204030204" pitchFamily="34" charset="0"/>
              </a:rPr>
              <a:t>20 DÍAS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95536" y="1373731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Calibri" panose="020F0502020204030204" pitchFamily="34" charset="0"/>
              </a:rPr>
              <a:t>APOYO A LA DIFUSIÓN, PROMOCIÓN, PARTICIPACIÓN CULTURAL Y ARTÍSTICA MEDIANTE LA REALIZACIÓN DE EVENTOS EN LOS MUNICIPIOS DEL DEPARTAMENTO DE ARAUCA  (EVENTO CULTURAL CENTRO POBLADO EL BOTALON)</a:t>
            </a:r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60320" y="3236442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latin typeface="Calibri" panose="020F0502020204030204" pitchFamily="34" charset="0"/>
              </a:rPr>
              <a:t>40.000.000 (2016)</a:t>
            </a:r>
          </a:p>
        </p:txBody>
      </p:sp>
      <p:pic>
        <p:nvPicPr>
          <p:cNvPr id="13" name="14 Imagen" descr="FESTIVAL DEL PLATANO HARTON DE ORO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881" y="2996952"/>
            <a:ext cx="2847807" cy="258357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224968" y="3436678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latin typeface="Calibri" panose="020F0502020204030204" pitchFamily="34" charset="0"/>
              </a:rPr>
              <a:t>50.000.000 </a:t>
            </a:r>
            <a:r>
              <a:rPr lang="es-CO" b="1" dirty="0">
                <a:latin typeface="Calibri" panose="020F0502020204030204" pitchFamily="34" charset="0"/>
              </a:rPr>
              <a:t>(</a:t>
            </a:r>
            <a:r>
              <a:rPr lang="es-CO" b="1" dirty="0" smtClean="0">
                <a:latin typeface="Calibri" panose="020F0502020204030204" pitchFamily="34" charset="0"/>
              </a:rPr>
              <a:t>2017)</a:t>
            </a:r>
            <a:endParaRPr lang="es-CO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78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16024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55776" y="4284481"/>
            <a:ext cx="2819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DOS(02) MESES</a:t>
            </a:r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77961" y="2977848"/>
            <a:ext cx="3206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 smtClean="0"/>
              <a:t>33.000.000 </a:t>
            </a:r>
            <a:r>
              <a:rPr lang="es-CO" sz="3200" dirty="0"/>
              <a:t>(</a:t>
            </a:r>
            <a:r>
              <a:rPr lang="es-CO" sz="3200" dirty="0" smtClean="0"/>
              <a:t>2016)</a:t>
            </a:r>
            <a:endParaRPr lang="es-CO" sz="3200" dirty="0"/>
          </a:p>
        </p:txBody>
      </p:sp>
      <p:sp>
        <p:nvSpPr>
          <p:cNvPr id="8" name="Rectángulo 7"/>
          <p:cNvSpPr/>
          <p:nvPr/>
        </p:nvSpPr>
        <p:spPr>
          <a:xfrm>
            <a:off x="269776" y="1549300"/>
            <a:ext cx="5382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DIFUSIÓN, PROMOCIÓN Y DESARROLLO DE LA CULTURA LOCAL Y UNIVERSAL A TRAVÉS DE LA LECTURA EN EL DEPARTAMENTO DE ARAUCA </a:t>
            </a:r>
            <a:endParaRPr lang="es-CO" b="1" dirty="0">
              <a:latin typeface="Calibri" panose="020F0502020204030204" pitchFamily="34" charset="0"/>
            </a:endParaRPr>
          </a:p>
        </p:txBody>
      </p:sp>
      <p:pic>
        <p:nvPicPr>
          <p:cNvPr id="15" name="11 Imagen" descr="lect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6637" y="1844824"/>
            <a:ext cx="3000396" cy="1928826"/>
          </a:xfrm>
          <a:prstGeom prst="rect">
            <a:avLst/>
          </a:prstGeom>
        </p:spPr>
      </p:pic>
      <p:pic>
        <p:nvPicPr>
          <p:cNvPr id="16" name="12 Imagen" descr="promo ta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24271" y="4083183"/>
            <a:ext cx="2928958" cy="19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1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78258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55776" y="4284481"/>
            <a:ext cx="1503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10 </a:t>
            </a:r>
            <a:r>
              <a:rPr lang="es-CO" sz="3200" b="1" dirty="0">
                <a:latin typeface="Calibri" panose="020F0502020204030204" pitchFamily="34" charset="0"/>
              </a:rPr>
              <a:t>DÍAS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9776" y="932551"/>
            <a:ext cx="55983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 smtClean="0">
              <a:latin typeface="Gill Sans MT" pitchFamily="34" charset="0"/>
            </a:endParaRPr>
          </a:p>
          <a:p>
            <a:pPr algn="just"/>
            <a:r>
              <a:rPr lang="es-CO" b="1" dirty="0" smtClean="0">
                <a:latin typeface="Gill Sans MT" pitchFamily="34" charset="0"/>
              </a:rPr>
              <a:t>EVENTOS </a:t>
            </a:r>
            <a:r>
              <a:rPr lang="es-CO" b="1" dirty="0">
                <a:latin typeface="Gill Sans MT" pitchFamily="34" charset="0"/>
              </a:rPr>
              <a:t>CULTURALES INSTITUCIONES EDUCATIVAS  (</a:t>
            </a:r>
            <a:r>
              <a:rPr lang="es-CO" b="1" dirty="0">
                <a:solidFill>
                  <a:srgbClr val="000000"/>
                </a:solidFill>
                <a:latin typeface="Calibri"/>
              </a:rPr>
              <a:t>FROIRAN FARIAS, MUNICIPIO DE TAME, PARMENIO BONILLA PAREDES Y  FILIPINAS MUNCIPIO DE TAME </a:t>
            </a:r>
            <a:r>
              <a:rPr lang="es-CO" b="1" dirty="0" smtClean="0">
                <a:solidFill>
                  <a:srgbClr val="000000"/>
                </a:solidFill>
                <a:latin typeface="Calibri"/>
              </a:rPr>
              <a:t>)</a:t>
            </a:r>
            <a:endParaRPr lang="es-CO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056257" y="3261832"/>
            <a:ext cx="1887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21.000.000 (2017)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077961" y="2977848"/>
            <a:ext cx="1887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21.000.000 (</a:t>
            </a:r>
            <a:r>
              <a:rPr lang="es-CO" dirty="0" smtClean="0"/>
              <a:t>2016)</a:t>
            </a:r>
            <a:endParaRPr lang="es-CO" dirty="0"/>
          </a:p>
        </p:txBody>
      </p:sp>
      <p:pic>
        <p:nvPicPr>
          <p:cNvPr id="14" name="16 Imagen" descr="festival ta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0379" y="2409879"/>
            <a:ext cx="3343620" cy="296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3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858</TotalTime>
  <Words>448</Words>
  <Application>Microsoft Office PowerPoint</Application>
  <PresentationFormat>Presentación en pantalla (4:3)</PresentationFormat>
  <Paragraphs>63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Aharoni</vt:lpstr>
      <vt:lpstr>Arial</vt:lpstr>
      <vt:lpstr>Calibri</vt:lpstr>
      <vt:lpstr>Gill Sans MT</vt:lpstr>
      <vt:lpstr>Verdana</vt:lpstr>
      <vt:lpstr>Wingdings 2</vt:lpstr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PLANEA18</dc:creator>
  <cp:lastModifiedBy>Windows 7</cp:lastModifiedBy>
  <cp:revision>107</cp:revision>
  <dcterms:created xsi:type="dcterms:W3CDTF">2017-02-16T20:13:04Z</dcterms:created>
  <dcterms:modified xsi:type="dcterms:W3CDTF">2017-08-26T17:03:03Z</dcterms:modified>
</cp:coreProperties>
</file>