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8" r:id="rId1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4598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6130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238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589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57526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626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1730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783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627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2430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783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E4AA5-637E-443C-A13E-19F1AE848B0C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4611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69392"/>
            <a:ext cx="10796016" cy="591921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CEC4F53D-4A70-4516-A2DB-60807628CD18}"/>
              </a:ext>
            </a:extLst>
          </p:cNvPr>
          <p:cNvSpPr txBox="1"/>
          <p:nvPr/>
        </p:nvSpPr>
        <p:spPr>
          <a:xfrm>
            <a:off x="1293874" y="5477903"/>
            <a:ext cx="2820926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6868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BEATRIZ  VAGEON PABON</a:t>
            </a:r>
            <a:endParaRPr lang="es-CO" b="1" dirty="0">
              <a:solidFill>
                <a:srgbClr val="6868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CDBEDA85-E05A-4D91-9866-B38020C4FE56}"/>
              </a:ext>
            </a:extLst>
          </p:cNvPr>
          <p:cNvSpPr txBox="1"/>
          <p:nvPr/>
        </p:nvSpPr>
        <p:spPr>
          <a:xfrm>
            <a:off x="8019875" y="5477903"/>
            <a:ext cx="306410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6868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RICARDO ALVARADO BESTENE</a:t>
            </a:r>
            <a:endParaRPr lang="es-CO" b="1" dirty="0">
              <a:solidFill>
                <a:srgbClr val="68686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8804EC79-5024-4680-A187-C980E9731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873" y="469392"/>
            <a:ext cx="1549196" cy="90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278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FDD6948-D855-4AEC-8CB6-9CCC08ACD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68" y="441143"/>
            <a:ext cx="10803048" cy="5919729"/>
          </a:xfrm>
          <a:prstGeom prst="rect">
            <a:avLst/>
          </a:prstGeom>
        </p:spPr>
      </p:pic>
      <p:sp>
        <p:nvSpPr>
          <p:cNvPr id="5" name="Subtítulo 2">
            <a:extLst>
              <a:ext uri="{FF2B5EF4-FFF2-40B4-BE49-F238E27FC236}">
                <a16:creationId xmlns="" xmlns:a16="http://schemas.microsoft.com/office/drawing/2014/main" id="{2FE3A0C4-0A91-452C-AFD8-9B875DA6DEB9}"/>
              </a:ext>
            </a:extLst>
          </p:cNvPr>
          <p:cNvSpPr txBox="1">
            <a:spLocks/>
          </p:cNvSpPr>
          <p:nvPr/>
        </p:nvSpPr>
        <p:spPr>
          <a:xfrm>
            <a:off x="5868954" y="1604890"/>
            <a:ext cx="5803642" cy="18287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O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AMPLIACION DE LA ELECTRIFICACION EN EL DISTRITO SANTO DOMINGO, MUNICIPIO DE TAME, DEPARTAMENTO DE ARAUCA (Veredas: </a:t>
            </a:r>
            <a:r>
              <a:rPr lang="es-CO" sz="1600" b="1" dirty="0" err="1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Cubiloto</a:t>
            </a:r>
            <a:r>
              <a:rPr lang="es-CO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El progreso, Acacias, Libertadores, El Cesar, Lejanías, Galaxias, Lusitania, Santo Domingo, Caño Limón, La esperanza, Caserío Santo Domingo. </a:t>
            </a:r>
          </a:p>
          <a:p>
            <a:pPr algn="just"/>
            <a:endParaRPr lang="es-CO" sz="2000" b="1" dirty="0">
              <a:solidFill>
                <a:srgbClr val="686868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A3C72CEB-2AAA-45C7-A7B1-614AFDFEF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796" y="4463295"/>
            <a:ext cx="2853175" cy="64623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D2B07ACF-E5AF-4458-BE60-436783A4D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282" y="561703"/>
            <a:ext cx="2080735" cy="104318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B35FFDE7-F802-4BB4-8D4C-B8AC37FDA3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4083" y="6106886"/>
            <a:ext cx="2630757" cy="61943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AE15F0AE-87D8-4117-8433-C2885797CB06}"/>
              </a:ext>
            </a:extLst>
          </p:cNvPr>
          <p:cNvSpPr txBox="1"/>
          <p:nvPr/>
        </p:nvSpPr>
        <p:spPr>
          <a:xfrm>
            <a:off x="4980485" y="3983832"/>
            <a:ext cx="1479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meses  </a:t>
            </a:r>
            <a:endParaRPr lang="es-CO" sz="20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6949DAC8-EF4D-4F71-A034-E49AFAC44147}"/>
              </a:ext>
            </a:extLst>
          </p:cNvPr>
          <p:cNvSpPr txBox="1"/>
          <p:nvPr/>
        </p:nvSpPr>
        <p:spPr>
          <a:xfrm>
            <a:off x="2285999" y="3247834"/>
            <a:ext cx="2906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  6`823.668.099</a:t>
            </a:r>
            <a:endParaRPr lang="es-CO" sz="28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0C7FF42E-BF51-4B1A-BF9F-AA934B85AAF8}"/>
              </a:ext>
            </a:extLst>
          </p:cNvPr>
          <p:cNvSpPr txBox="1"/>
          <p:nvPr/>
        </p:nvSpPr>
        <p:spPr>
          <a:xfrm>
            <a:off x="3817924" y="4546411"/>
            <a:ext cx="1752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360 usuarios</a:t>
            </a:r>
            <a:endParaRPr lang="es-CO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2E3B7CEE-E41A-4083-A089-4B8E5C4721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0578" y="3014996"/>
            <a:ext cx="4216286" cy="309962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5DDF5074-67EC-443A-9769-EF745C207192}"/>
              </a:ext>
            </a:extLst>
          </p:cNvPr>
          <p:cNvSpPr txBox="1"/>
          <p:nvPr/>
        </p:nvSpPr>
        <p:spPr>
          <a:xfrm>
            <a:off x="7324846" y="5828120"/>
            <a:ext cx="2102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Socialización y Replanteo</a:t>
            </a:r>
            <a:r>
              <a:rPr lang="es-ES" sz="1400" dirty="0">
                <a:solidFill>
                  <a:schemeClr val="bg1"/>
                </a:solidFill>
              </a:rPr>
              <a:t>.</a:t>
            </a:r>
            <a:endParaRPr lang="es-CO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91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FDD6948-D855-4AEC-8CB6-9CCC08ACD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711" y="469135"/>
            <a:ext cx="10803048" cy="5919729"/>
          </a:xfrm>
          <a:prstGeom prst="rect">
            <a:avLst/>
          </a:prstGeom>
        </p:spPr>
      </p:pic>
      <p:sp>
        <p:nvSpPr>
          <p:cNvPr id="5" name="Subtítulo 2">
            <a:extLst>
              <a:ext uri="{FF2B5EF4-FFF2-40B4-BE49-F238E27FC236}">
                <a16:creationId xmlns="" xmlns:a16="http://schemas.microsoft.com/office/drawing/2014/main" id="{2FE3A0C4-0A91-452C-AFD8-9B875DA6DEB9}"/>
              </a:ext>
            </a:extLst>
          </p:cNvPr>
          <p:cNvSpPr txBox="1">
            <a:spLocks/>
          </p:cNvSpPr>
          <p:nvPr/>
        </p:nvSpPr>
        <p:spPr>
          <a:xfrm>
            <a:off x="6046235" y="1670180"/>
            <a:ext cx="5803642" cy="14226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CO" sz="16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CO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CONSTRUCCION LINEA Y SUBESTIONES ELECTRICAS A 34,5 KV PANAMA DE ARAUCA  PUERTO JORDAN EN EL DEPARTAMENTO DE ARAUCA</a:t>
            </a:r>
          </a:p>
          <a:p>
            <a:pPr algn="just"/>
            <a:endParaRPr lang="es-CO" b="1" dirty="0">
              <a:solidFill>
                <a:srgbClr val="686868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A3C72CEB-2AAA-45C7-A7B1-614AFDFEF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796" y="4463295"/>
            <a:ext cx="2853175" cy="64623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D2B07ACF-E5AF-4458-BE60-436783A4D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796" y="469135"/>
            <a:ext cx="1688467" cy="108962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B35FFDE7-F802-4BB4-8D4C-B8AC37FDA3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4083" y="6106886"/>
            <a:ext cx="2630757" cy="61943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AE15F0AE-87D8-4117-8433-C2885797CB06}"/>
              </a:ext>
            </a:extLst>
          </p:cNvPr>
          <p:cNvSpPr txBox="1"/>
          <p:nvPr/>
        </p:nvSpPr>
        <p:spPr>
          <a:xfrm>
            <a:off x="4980485" y="3983832"/>
            <a:ext cx="1479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meses  </a:t>
            </a:r>
            <a:endParaRPr lang="es-CO" sz="20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6949DAC8-EF4D-4F71-A034-E49AFAC44147}"/>
              </a:ext>
            </a:extLst>
          </p:cNvPr>
          <p:cNvSpPr txBox="1"/>
          <p:nvPr/>
        </p:nvSpPr>
        <p:spPr>
          <a:xfrm>
            <a:off x="2285999" y="3247834"/>
            <a:ext cx="2886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  6`611.130.640</a:t>
            </a:r>
            <a:endParaRPr lang="es-CO" sz="28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0C7FF42E-BF51-4B1A-BF9F-AA934B85AAF8}"/>
              </a:ext>
            </a:extLst>
          </p:cNvPr>
          <p:cNvSpPr txBox="1"/>
          <p:nvPr/>
        </p:nvSpPr>
        <p:spPr>
          <a:xfrm>
            <a:off x="3715283" y="4546411"/>
            <a:ext cx="2116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1.557 usuarios</a:t>
            </a:r>
            <a:endParaRPr lang="es-CO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="" xmlns:a16="http://schemas.microsoft.com/office/drawing/2014/main" id="{32DC02A4-4227-4449-A976-C66007B4591A}"/>
              </a:ext>
            </a:extLst>
          </p:cNvPr>
          <p:cNvPicPr/>
          <p:nvPr/>
        </p:nvPicPr>
        <p:blipFill rotWithShape="1">
          <a:blip r:embed="rId6"/>
          <a:srcRect l="21725" t="18105" r="22098" b="17622"/>
          <a:stretch/>
        </p:blipFill>
        <p:spPr bwMode="auto">
          <a:xfrm>
            <a:off x="7417838" y="3023117"/>
            <a:ext cx="4029922" cy="29701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43284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469392"/>
            <a:ext cx="10799064" cy="591921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8804EC79-5024-4680-A187-C980E9731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872" y="469392"/>
            <a:ext cx="1810453" cy="10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254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469392"/>
            <a:ext cx="10799064" cy="591921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78829257-212C-4844-954C-3D222E58B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815" y="640080"/>
            <a:ext cx="1575322" cy="92509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A4AB1022-51B9-41B2-8BB6-7503F65F243F}"/>
              </a:ext>
            </a:extLst>
          </p:cNvPr>
          <p:cNvSpPr txBox="1"/>
          <p:nvPr/>
        </p:nvSpPr>
        <p:spPr>
          <a:xfrm>
            <a:off x="7884367" y="2537927"/>
            <a:ext cx="3265715" cy="34553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DDEEFA9B-42F8-4663-B6B6-B81796D24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026" y="2863720"/>
            <a:ext cx="3507049" cy="825759"/>
          </a:xfrm>
          <a:prstGeom prst="rect">
            <a:avLst/>
          </a:prstGeom>
        </p:spPr>
      </p:pic>
      <p:sp>
        <p:nvSpPr>
          <p:cNvPr id="6" name="AutoShape 2" descr="https://eamcys.com/wp-content/uploads/2017/02/Bicentenario-1-450x350.png">
            <a:extLst>
              <a:ext uri="{FF2B5EF4-FFF2-40B4-BE49-F238E27FC236}">
                <a16:creationId xmlns="" xmlns:a16="http://schemas.microsoft.com/office/drawing/2014/main" id="{AA0F983A-177A-49C8-9846-084DEE0A3A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A85E33C4-1E76-4EB2-9BBD-1CB1F8B31E3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598" t="11461" r="18752" b="12599"/>
          <a:stretch/>
        </p:blipFill>
        <p:spPr>
          <a:xfrm>
            <a:off x="7233364" y="3666990"/>
            <a:ext cx="2146040" cy="205603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DC1F3F92-52A7-45EE-B6B2-B0114CDAE035}"/>
              </a:ext>
            </a:extLst>
          </p:cNvPr>
          <p:cNvSpPr txBox="1"/>
          <p:nvPr/>
        </p:nvSpPr>
        <p:spPr>
          <a:xfrm>
            <a:off x="1380931" y="3451549"/>
            <a:ext cx="4637314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ES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COBERTURA Y EXPANSION EN REDES    ELECTRICAS PARA 2.780 USUARIOS.</a:t>
            </a:r>
          </a:p>
          <a:p>
            <a:pPr algn="just"/>
            <a:r>
              <a:rPr lang="es-ES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MEJORAMIENTO DE CONFIABILIDAD Y CALIDAD DEL SERVICIO DE ENERGIA VEREDAS 48 BENEFICIADAS.</a:t>
            </a:r>
          </a:p>
          <a:p>
            <a:pPr algn="just"/>
            <a:r>
              <a:rPr lang="es-ES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AMPLIACION DE LA CAPACIDAD DE TRANSFORMACION </a:t>
            </a:r>
            <a:endParaRPr lang="es-CO" sz="16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650FB583-C081-425B-BFF8-73ECC8E1BB4E}"/>
              </a:ext>
            </a:extLst>
          </p:cNvPr>
          <p:cNvSpPr txBox="1"/>
          <p:nvPr/>
        </p:nvSpPr>
        <p:spPr>
          <a:xfrm>
            <a:off x="6096000" y="1777170"/>
            <a:ext cx="529972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MEJORAMIENTO DE CALIDAD DE VIDA  E IMPULSO</a:t>
            </a:r>
          </a:p>
          <a:p>
            <a:r>
              <a:rPr lang="es-ES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 DESARROLLO AGRICOLA. </a:t>
            </a:r>
            <a:endParaRPr lang="es-CO" sz="16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A4175915-B3A7-491B-AD12-C92C615D81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681" y="4015272"/>
            <a:ext cx="2806742" cy="117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901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" y="288226"/>
            <a:ext cx="10799064" cy="591921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ED26AB92-AED2-47B5-98FC-DB34CC41594A}"/>
              </a:ext>
            </a:extLst>
          </p:cNvPr>
          <p:cNvSpPr txBox="1"/>
          <p:nvPr/>
        </p:nvSpPr>
        <p:spPr>
          <a:xfrm>
            <a:off x="6012023" y="1842501"/>
            <a:ext cx="56792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AMPLIACION DE LA ELECTRIFICACION RURAL PARAEL MUNICIPIO DE TAME, DEPARTAMENTO DE ARAUCA (Veredas Regaderos, Casiavo, San Pedro y Zaparay)</a:t>
            </a:r>
            <a:endParaRPr lang="es-CO" sz="16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9AA92CB8-A008-4173-BF78-AE656C1F51D9}"/>
              </a:ext>
            </a:extLst>
          </p:cNvPr>
          <p:cNvSpPr txBox="1"/>
          <p:nvPr/>
        </p:nvSpPr>
        <p:spPr>
          <a:xfrm>
            <a:off x="4980485" y="3983832"/>
            <a:ext cx="1409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 meses </a:t>
            </a:r>
            <a:endParaRPr lang="es-CO" sz="20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D0A59B99-BF0D-4068-83A6-292DC044AAD6}"/>
              </a:ext>
            </a:extLst>
          </p:cNvPr>
          <p:cNvSpPr txBox="1"/>
          <p:nvPr/>
        </p:nvSpPr>
        <p:spPr>
          <a:xfrm>
            <a:off x="1184988" y="4581331"/>
            <a:ext cx="2712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BENEFICIARIOS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CO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AC670331-F6DF-48AB-A411-85E2B972D13F}"/>
              </a:ext>
            </a:extLst>
          </p:cNvPr>
          <p:cNvSpPr txBox="1"/>
          <p:nvPr/>
        </p:nvSpPr>
        <p:spPr>
          <a:xfrm>
            <a:off x="2285999" y="3247834"/>
            <a:ext cx="2906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  1`372.048.101</a:t>
            </a:r>
            <a:endParaRPr lang="es-CO" sz="28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76F3BDCB-85B4-4E20-82D2-EF7F4483981E}"/>
              </a:ext>
            </a:extLst>
          </p:cNvPr>
          <p:cNvSpPr txBox="1"/>
          <p:nvPr/>
        </p:nvSpPr>
        <p:spPr>
          <a:xfrm>
            <a:off x="3897590" y="4618166"/>
            <a:ext cx="1659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74 </a:t>
            </a:r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Usuarios</a:t>
            </a:r>
            <a:endParaRPr lang="es-CO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FFAD2DC9-1D60-432A-8E64-9250D7588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22" y="5997115"/>
            <a:ext cx="1024217" cy="79254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="" xmlns:a16="http://schemas.microsoft.com/office/drawing/2014/main" id="{6220E99C-6816-47B6-B23B-B623DFF2B1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889" y="5907774"/>
            <a:ext cx="2146724" cy="899151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="" xmlns:a16="http://schemas.microsoft.com/office/drawing/2014/main" id="{B2FE53BA-6130-47E7-B1C5-051463940D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636966" y="3104636"/>
            <a:ext cx="3685877" cy="281784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FFAD2DC9-1D60-432A-8E64-9250D7588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988" y="640081"/>
            <a:ext cx="1558212" cy="99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28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FDD6948-D855-4AEC-8CB6-9CCC08ACD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76" y="469135"/>
            <a:ext cx="10803048" cy="5919729"/>
          </a:xfrm>
          <a:prstGeom prst="rect">
            <a:avLst/>
          </a:prstGeom>
        </p:spPr>
      </p:pic>
      <p:sp>
        <p:nvSpPr>
          <p:cNvPr id="5" name="Subtítulo 2">
            <a:extLst>
              <a:ext uri="{FF2B5EF4-FFF2-40B4-BE49-F238E27FC236}">
                <a16:creationId xmlns="" xmlns:a16="http://schemas.microsoft.com/office/drawing/2014/main" id="{2FE3A0C4-0A91-452C-AFD8-9B875DA6DEB9}"/>
              </a:ext>
            </a:extLst>
          </p:cNvPr>
          <p:cNvSpPr txBox="1">
            <a:spLocks/>
          </p:cNvSpPr>
          <p:nvPr/>
        </p:nvSpPr>
        <p:spPr>
          <a:xfrm>
            <a:off x="5943599" y="1735531"/>
            <a:ext cx="5803642" cy="136223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s-CO" sz="18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CO" sz="17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AMPLIACIÓN ELECTRIFICACIÓN VEREDAS (CAÑO GUAYABO, EL MILAGRO, FILIPINAS, LAURELES I, LAURELES II, RINCON, SANTO DOMINGO.</a:t>
            </a:r>
          </a:p>
          <a:p>
            <a:pPr marL="0" indent="0" algn="just">
              <a:buNone/>
            </a:pPr>
            <a:r>
              <a:rPr lang="es-CO" sz="18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O" sz="3200" b="1" dirty="0">
              <a:solidFill>
                <a:srgbClr val="686868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BEE51849-E65A-4F71-82DB-D9486ACFD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60" y="2901821"/>
            <a:ext cx="3896713" cy="2918812"/>
          </a:xfrm>
          <a:prstGeom prst="rect">
            <a:avLst/>
          </a:prstGeom>
          <a:ln w="47625" cmpd="sng">
            <a:solidFill>
              <a:schemeClr val="bg1">
                <a:lumMod val="85000"/>
              </a:schemeClr>
            </a:solidFill>
          </a:ln>
          <a:effectLst/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84B38161-EFFB-4E26-A544-BCECDB396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796" y="4468153"/>
            <a:ext cx="2853175" cy="64623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BB8EF551-8B6B-454D-ADFC-3B29FDAF66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796" y="627017"/>
            <a:ext cx="1636215" cy="91991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="" xmlns:a16="http://schemas.microsoft.com/office/drawing/2014/main" id="{27716D1B-D2D3-40D2-8F6E-74751D4434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4083" y="6106886"/>
            <a:ext cx="2630757" cy="61943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="" xmlns:a16="http://schemas.microsoft.com/office/drawing/2014/main" id="{07F4D179-1A68-4B0A-9D51-F51F81B93BCF}"/>
              </a:ext>
            </a:extLst>
          </p:cNvPr>
          <p:cNvSpPr txBox="1"/>
          <p:nvPr/>
        </p:nvSpPr>
        <p:spPr>
          <a:xfrm>
            <a:off x="2285999" y="3247834"/>
            <a:ext cx="2906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  3´623.033.128</a:t>
            </a:r>
            <a:endParaRPr lang="es-CO" sz="28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="" xmlns:a16="http://schemas.microsoft.com/office/drawing/2014/main" id="{B6B31EC5-5EA8-4D30-A271-C48C33A371F8}"/>
              </a:ext>
            </a:extLst>
          </p:cNvPr>
          <p:cNvSpPr txBox="1"/>
          <p:nvPr/>
        </p:nvSpPr>
        <p:spPr>
          <a:xfrm>
            <a:off x="3817925" y="4565071"/>
            <a:ext cx="165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293 usuarios</a:t>
            </a:r>
            <a:endParaRPr lang="es-CO" sz="16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="" xmlns:a16="http://schemas.microsoft.com/office/drawing/2014/main" id="{88D952DC-DA3D-4E72-86E9-3DA664C1D45F}"/>
              </a:ext>
            </a:extLst>
          </p:cNvPr>
          <p:cNvSpPr txBox="1"/>
          <p:nvPr/>
        </p:nvSpPr>
        <p:spPr>
          <a:xfrm>
            <a:off x="4980485" y="3983832"/>
            <a:ext cx="1395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meses </a:t>
            </a:r>
            <a:endParaRPr lang="es-CO" sz="20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710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FDD6948-D855-4AEC-8CB6-9CCC08ACD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76" y="469135"/>
            <a:ext cx="10803048" cy="5919729"/>
          </a:xfrm>
          <a:prstGeom prst="rect">
            <a:avLst/>
          </a:prstGeom>
        </p:spPr>
      </p:pic>
      <p:sp>
        <p:nvSpPr>
          <p:cNvPr id="5" name="Subtítulo 2">
            <a:extLst>
              <a:ext uri="{FF2B5EF4-FFF2-40B4-BE49-F238E27FC236}">
                <a16:creationId xmlns="" xmlns:a16="http://schemas.microsoft.com/office/drawing/2014/main" id="{2FE3A0C4-0A91-452C-AFD8-9B875DA6DEB9}"/>
              </a:ext>
            </a:extLst>
          </p:cNvPr>
          <p:cNvSpPr txBox="1">
            <a:spLocks/>
          </p:cNvSpPr>
          <p:nvPr/>
        </p:nvSpPr>
        <p:spPr>
          <a:xfrm>
            <a:off x="5878285" y="1620256"/>
            <a:ext cx="5803642" cy="129239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O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AMPLIACIÓN  ELECTRIFICACIÓN DISTRITO SIMON BOLIVAR (VEREDAS COROCITO, ANGOSTURAS, RINCON DE BABAICA, CAÑO GUARAPO, CRAVO CHARO, CASTILLA LA NUEVA, PUYEROS, LA HORMIGA, EL TRIUNFO, CRAVO COROZO Y SANTA INES) </a:t>
            </a:r>
          </a:p>
          <a:p>
            <a:pPr algn="just"/>
            <a:endParaRPr lang="es-CO" b="1" dirty="0">
              <a:solidFill>
                <a:srgbClr val="686868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E2413BC3-D83A-4D85-9E17-99D9CB3457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789" y="2951521"/>
            <a:ext cx="4188735" cy="3138759"/>
          </a:xfrm>
          <a:prstGeom prst="rect">
            <a:avLst/>
          </a:prstGeom>
          <a:ln w="34925">
            <a:solidFill>
              <a:schemeClr val="bg1">
                <a:lumMod val="85000"/>
              </a:schemeClr>
            </a:solidFill>
          </a:ln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A6931E69-550C-4496-9A1F-0554CEE59A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465" y="4496368"/>
            <a:ext cx="2853175" cy="64623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C3426E9B-49DD-42C5-A6F0-6A3CBADD7E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465" y="829670"/>
            <a:ext cx="1684735" cy="79058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731603E4-701D-4A31-8A8C-C352E9E692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4083" y="6106886"/>
            <a:ext cx="2630757" cy="61943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74CAFF27-A46B-426A-B09C-6C43D9C25C7F}"/>
              </a:ext>
            </a:extLst>
          </p:cNvPr>
          <p:cNvSpPr txBox="1"/>
          <p:nvPr/>
        </p:nvSpPr>
        <p:spPr>
          <a:xfrm>
            <a:off x="3817925" y="4611726"/>
            <a:ext cx="165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192 usuarios</a:t>
            </a:r>
            <a:endParaRPr lang="es-CO" sz="16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A7398D41-E0DE-48C0-BF0A-605542915E25}"/>
              </a:ext>
            </a:extLst>
          </p:cNvPr>
          <p:cNvSpPr txBox="1"/>
          <p:nvPr/>
        </p:nvSpPr>
        <p:spPr>
          <a:xfrm>
            <a:off x="4980485" y="3983832"/>
            <a:ext cx="1395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meses </a:t>
            </a:r>
            <a:endParaRPr lang="es-CO" sz="20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="" xmlns:a16="http://schemas.microsoft.com/office/drawing/2014/main" id="{B220B6B3-A09E-4A20-A136-B3269F86628F}"/>
              </a:ext>
            </a:extLst>
          </p:cNvPr>
          <p:cNvSpPr txBox="1"/>
          <p:nvPr/>
        </p:nvSpPr>
        <p:spPr>
          <a:xfrm>
            <a:off x="2285999" y="3247834"/>
            <a:ext cx="2906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  2`005.240.502</a:t>
            </a:r>
            <a:endParaRPr lang="es-CO" sz="28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901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FDD6948-D855-4AEC-8CB6-9CCC08ACD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76" y="469135"/>
            <a:ext cx="10803048" cy="5919729"/>
          </a:xfrm>
          <a:prstGeom prst="rect">
            <a:avLst/>
          </a:prstGeom>
        </p:spPr>
      </p:pic>
      <p:sp>
        <p:nvSpPr>
          <p:cNvPr id="5" name="Subtítulo 2">
            <a:extLst>
              <a:ext uri="{FF2B5EF4-FFF2-40B4-BE49-F238E27FC236}">
                <a16:creationId xmlns="" xmlns:a16="http://schemas.microsoft.com/office/drawing/2014/main" id="{2FE3A0C4-0A91-452C-AFD8-9B875DA6DEB9}"/>
              </a:ext>
            </a:extLst>
          </p:cNvPr>
          <p:cNvSpPr txBox="1">
            <a:spLocks/>
          </p:cNvSpPr>
          <p:nvPr/>
        </p:nvSpPr>
        <p:spPr>
          <a:xfrm>
            <a:off x="6096000" y="1856792"/>
            <a:ext cx="5803642" cy="95172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CO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AMPLIACIÓN ELECTRIFICACIÓN VEREDAS PUENTE TABLA, LA ORQUETA, CAÑO CLARO Y LUCITANIA.</a:t>
            </a:r>
          </a:p>
          <a:p>
            <a:pPr marL="0" indent="0" algn="just">
              <a:buNone/>
            </a:pPr>
            <a:endParaRPr lang="es-CO" sz="1800" b="1" dirty="0">
              <a:solidFill>
                <a:srgbClr val="686868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30D9BAF0-8B16-499D-AD85-974B23FDF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494" y="2808513"/>
            <a:ext cx="4393570" cy="3293707"/>
          </a:xfrm>
          <a:prstGeom prst="rect">
            <a:avLst/>
          </a:prstGeom>
          <a:ln w="34925">
            <a:solidFill>
              <a:schemeClr val="bg1">
                <a:lumMod val="85000"/>
              </a:schemeClr>
            </a:solidFill>
          </a:ln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B8F1B337-94D8-4287-8455-1A3ABF2C7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134" y="4455366"/>
            <a:ext cx="2853175" cy="64623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452B49DE-33BA-4D58-B562-64610A32F4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1752" y="613954"/>
            <a:ext cx="1614511" cy="93174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C4652FF0-3301-4514-9BDF-844F72072F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4083" y="6106886"/>
            <a:ext cx="2630757" cy="61943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D5F6BAFB-C803-481B-BC13-CF5433BBFA8F}"/>
              </a:ext>
            </a:extLst>
          </p:cNvPr>
          <p:cNvSpPr txBox="1"/>
          <p:nvPr/>
        </p:nvSpPr>
        <p:spPr>
          <a:xfrm>
            <a:off x="4980485" y="3983832"/>
            <a:ext cx="1395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meses </a:t>
            </a:r>
            <a:endParaRPr lang="es-CO" sz="20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85D0FB78-2205-4DDC-8E38-54F09CB4DF9A}"/>
              </a:ext>
            </a:extLst>
          </p:cNvPr>
          <p:cNvSpPr txBox="1"/>
          <p:nvPr/>
        </p:nvSpPr>
        <p:spPr>
          <a:xfrm>
            <a:off x="2285999" y="3247834"/>
            <a:ext cx="2807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$ 1`392.387.837</a:t>
            </a:r>
            <a:endParaRPr lang="es-CO" sz="28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896FD9C2-0877-43A1-A578-84494A811A1A}"/>
              </a:ext>
            </a:extLst>
          </p:cNvPr>
          <p:cNvSpPr txBox="1"/>
          <p:nvPr/>
        </p:nvSpPr>
        <p:spPr>
          <a:xfrm>
            <a:off x="3817925" y="4555740"/>
            <a:ext cx="1771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129 u</a:t>
            </a:r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suarios</a:t>
            </a:r>
            <a:endParaRPr lang="es-CO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175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FDD6948-D855-4AEC-8CB6-9CCC08ACD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76" y="469135"/>
            <a:ext cx="10803048" cy="5919729"/>
          </a:xfrm>
          <a:prstGeom prst="rect">
            <a:avLst/>
          </a:prstGeom>
        </p:spPr>
      </p:pic>
      <p:sp>
        <p:nvSpPr>
          <p:cNvPr id="5" name="Subtítulo 2">
            <a:extLst>
              <a:ext uri="{FF2B5EF4-FFF2-40B4-BE49-F238E27FC236}">
                <a16:creationId xmlns="" xmlns:a16="http://schemas.microsoft.com/office/drawing/2014/main" id="{2FE3A0C4-0A91-452C-AFD8-9B875DA6DEB9}"/>
              </a:ext>
            </a:extLst>
          </p:cNvPr>
          <p:cNvSpPr txBox="1">
            <a:spLocks/>
          </p:cNvSpPr>
          <p:nvPr/>
        </p:nvSpPr>
        <p:spPr>
          <a:xfrm>
            <a:off x="5868954" y="1791511"/>
            <a:ext cx="5803642" cy="120361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O" sz="16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AMPLIACIÓN ELECTRIFICACIÓN DISTRITO LOS LIBERTADORES Y VEREDA SANTA INES EN EL MUNICIPIO DE TAME DEPARTAMENTO DE ARAUCA.</a:t>
            </a:r>
          </a:p>
          <a:p>
            <a:pPr algn="just"/>
            <a:endParaRPr lang="es-CO" b="1" dirty="0">
              <a:solidFill>
                <a:srgbClr val="686868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69CF479A-80C6-4ABB-934B-73FD219A2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0267" y="2926071"/>
            <a:ext cx="3999734" cy="2999800"/>
          </a:xfrm>
          <a:prstGeom prst="rect">
            <a:avLst/>
          </a:prstGeom>
          <a:ln w="34925">
            <a:solidFill>
              <a:schemeClr val="bg1">
                <a:lumMod val="85000"/>
              </a:schemeClr>
            </a:solidFill>
          </a:ln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A3C72CEB-2AAA-45C7-A7B1-614AFDFEF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796" y="4463295"/>
            <a:ext cx="2853175" cy="64623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D2B07ACF-E5AF-4458-BE60-436783A4DA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796" y="587829"/>
            <a:ext cx="1714593" cy="101011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B35FFDE7-F802-4BB4-8D4C-B8AC37FDA3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4083" y="6106886"/>
            <a:ext cx="2630757" cy="61943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AE15F0AE-87D8-4117-8433-C2885797CB06}"/>
              </a:ext>
            </a:extLst>
          </p:cNvPr>
          <p:cNvSpPr txBox="1"/>
          <p:nvPr/>
        </p:nvSpPr>
        <p:spPr>
          <a:xfrm>
            <a:off x="4980485" y="3983832"/>
            <a:ext cx="1395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meses </a:t>
            </a:r>
            <a:endParaRPr lang="es-CO" sz="20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6949DAC8-EF4D-4F71-A034-E49AFAC44147}"/>
              </a:ext>
            </a:extLst>
          </p:cNvPr>
          <p:cNvSpPr txBox="1"/>
          <p:nvPr/>
        </p:nvSpPr>
        <p:spPr>
          <a:xfrm>
            <a:off x="2285999" y="3247834"/>
            <a:ext cx="2906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  1`836.822.246</a:t>
            </a:r>
            <a:endParaRPr lang="es-CO" sz="28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0C7FF42E-BF51-4B1A-BF9F-AA934B85AAF8}"/>
              </a:ext>
            </a:extLst>
          </p:cNvPr>
          <p:cNvSpPr txBox="1"/>
          <p:nvPr/>
        </p:nvSpPr>
        <p:spPr>
          <a:xfrm>
            <a:off x="3817924" y="4546411"/>
            <a:ext cx="1752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 </a:t>
            </a:r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usuarios</a:t>
            </a:r>
            <a:endParaRPr lang="es-CO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398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FDD6948-D855-4AEC-8CB6-9CCC08ACD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76" y="469135"/>
            <a:ext cx="10803048" cy="5919729"/>
          </a:xfrm>
          <a:prstGeom prst="rect">
            <a:avLst/>
          </a:prstGeom>
        </p:spPr>
      </p:pic>
      <p:sp>
        <p:nvSpPr>
          <p:cNvPr id="5" name="Subtítulo 2">
            <a:extLst>
              <a:ext uri="{FF2B5EF4-FFF2-40B4-BE49-F238E27FC236}">
                <a16:creationId xmlns="" xmlns:a16="http://schemas.microsoft.com/office/drawing/2014/main" id="{2FE3A0C4-0A91-452C-AFD8-9B875DA6DEB9}"/>
              </a:ext>
            </a:extLst>
          </p:cNvPr>
          <p:cNvSpPr txBox="1">
            <a:spLocks/>
          </p:cNvSpPr>
          <p:nvPr/>
        </p:nvSpPr>
        <p:spPr>
          <a:xfrm>
            <a:off x="5868954" y="1791511"/>
            <a:ext cx="5803642" cy="120361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O" sz="18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AMPLIACION DE LA RED ELECTRICA VEREDAS TAMACAY, PUERTO MIRANDA Y MESETAS EN EL MUNICIPIO DE TAME, DEPARTAMENTO DE ARAUCA.</a:t>
            </a:r>
          </a:p>
          <a:p>
            <a:pPr algn="just"/>
            <a:endParaRPr lang="es-CO" b="1" dirty="0">
              <a:solidFill>
                <a:srgbClr val="686868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A3C72CEB-2AAA-45C7-A7B1-614AFDFEF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796" y="4463295"/>
            <a:ext cx="2853175" cy="64623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D2B07ACF-E5AF-4458-BE60-436783A4D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796" y="640080"/>
            <a:ext cx="1649278" cy="97093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B35FFDE7-F802-4BB4-8D4C-B8AC37FDA3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4083" y="6106886"/>
            <a:ext cx="2630757" cy="61943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AE15F0AE-87D8-4117-8433-C2885797CB06}"/>
              </a:ext>
            </a:extLst>
          </p:cNvPr>
          <p:cNvSpPr txBox="1"/>
          <p:nvPr/>
        </p:nvSpPr>
        <p:spPr>
          <a:xfrm>
            <a:off x="4980485" y="3983832"/>
            <a:ext cx="1409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meses </a:t>
            </a:r>
            <a:endParaRPr lang="es-CO" sz="20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6949DAC8-EF4D-4F71-A034-E49AFAC44147}"/>
              </a:ext>
            </a:extLst>
          </p:cNvPr>
          <p:cNvSpPr txBox="1"/>
          <p:nvPr/>
        </p:nvSpPr>
        <p:spPr>
          <a:xfrm>
            <a:off x="2285999" y="3247834"/>
            <a:ext cx="2585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  786.698.197</a:t>
            </a:r>
            <a:endParaRPr lang="es-CO" sz="2800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0C7FF42E-BF51-4B1A-BF9F-AA934B85AAF8}"/>
              </a:ext>
            </a:extLst>
          </p:cNvPr>
          <p:cNvSpPr txBox="1"/>
          <p:nvPr/>
        </p:nvSpPr>
        <p:spPr>
          <a:xfrm>
            <a:off x="3817924" y="4546411"/>
            <a:ext cx="1752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 </a:t>
            </a:r>
            <a:r>
              <a:rPr lang="es-ES" sz="2000" b="1" dirty="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usuarios</a:t>
            </a:r>
            <a:endParaRPr lang="es-CO" b="1" dirty="0">
              <a:solidFill>
                <a:srgbClr val="6868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="" xmlns:a16="http://schemas.microsoft.com/office/drawing/2014/main" id="{5E580EB9-D15F-43DD-8613-B0013B03E84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0"/>
          <a:stretch/>
        </p:blipFill>
        <p:spPr>
          <a:xfrm>
            <a:off x="7334064" y="3023120"/>
            <a:ext cx="4400281" cy="311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083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315</Words>
  <Application>Microsoft Office PowerPoint</Application>
  <PresentationFormat>Panorámica</PresentationFormat>
  <Paragraphs>44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Personal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charles velandia romero</dc:creator>
  <cp:lastModifiedBy>ROCIO</cp:lastModifiedBy>
  <cp:revision>67</cp:revision>
  <dcterms:created xsi:type="dcterms:W3CDTF">2017-08-24T11:39:38Z</dcterms:created>
  <dcterms:modified xsi:type="dcterms:W3CDTF">2017-08-26T04:35:51Z</dcterms:modified>
</cp:coreProperties>
</file>