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1" r:id="rId5"/>
    <p:sldId id="262" r:id="rId6"/>
    <p:sldId id="263" r:id="rId7"/>
    <p:sldId id="264" r:id="rId8"/>
    <p:sldId id="270" r:id="rId9"/>
    <p:sldId id="271" r:id="rId10"/>
    <p:sldId id="272" r:id="rId11"/>
    <p:sldId id="273" r:id="rId12"/>
    <p:sldId id="278" r:id="rId13"/>
    <p:sldId id="280" r:id="rId14"/>
    <p:sldId id="279" r:id="rId15"/>
    <p:sldId id="281" r:id="rId16"/>
    <p:sldId id="282" r:id="rId17"/>
    <p:sldId id="283" r:id="rId18"/>
    <p:sldId id="287" r:id="rId19"/>
    <p:sldId id="288" r:id="rId20"/>
    <p:sldId id="289" r:id="rId21"/>
    <p:sldId id="291" r:id="rId22"/>
    <p:sldId id="292" r:id="rId23"/>
    <p:sldId id="296" r:id="rId24"/>
    <p:sldId id="297" r:id="rId25"/>
    <p:sldId id="302" r:id="rId26"/>
    <p:sldId id="303" r:id="rId27"/>
    <p:sldId id="304" r:id="rId28"/>
    <p:sldId id="290" r:id="rId29"/>
    <p:sldId id="310" r:id="rId30"/>
    <p:sldId id="312" r:id="rId31"/>
    <p:sldId id="311" r:id="rId32"/>
    <p:sldId id="313" r:id="rId33"/>
    <p:sldId id="314" r:id="rId34"/>
    <p:sldId id="315" r:id="rId35"/>
    <p:sldId id="318" r:id="rId36"/>
    <p:sldId id="316" r:id="rId37"/>
    <p:sldId id="256" r:id="rId3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RENDICI&#211;N%20DE%20CUENTAS%20UAESA/RADICADO%20PROYECTO%20%201500%20TAME.pdf" TargetMode="External"/><Relationship Id="rId2" Type="http://schemas.openxmlformats.org/officeDocument/2006/relationships/hyperlink" Target="RENDICI&#211;N%20DE%20CUENTAS%20UAESA/CONCEPTO%20T&#201;CNICO%20REQUISITOS%20CREACION%20ESE%20DPTAL.pdf" TargetMode="External"/><Relationship Id="rId1" Type="http://schemas.openxmlformats.org/officeDocument/2006/relationships/hyperlink" Target="RENDICI&#211;N%20DE%20CUENTAS%20UAESA/RADICADO%20PROYECTO%20350.000.PDF" TargetMode="External"/><Relationship Id="rId6" Type="http://schemas.openxmlformats.org/officeDocument/2006/relationships/hyperlink" Target="RENDICI&#211;N%20DE%20CUENTAS%20UAESA/Reorganizaci&#243;n,%20redise&#241;o%20y%20modernizaci&#243;n%20de%20redes%20de%20las%20ESES%20(PTRRM)%20del%20Departamento%20de%20Arauca%20%20junio%202017%20(4).pdf" TargetMode="External"/><Relationship Id="rId5" Type="http://schemas.openxmlformats.org/officeDocument/2006/relationships/hyperlink" Target="RENDICI&#211;N%20DE%20CUENTAS%20UAESA/SOPORTES%20TAME%20PROCESO.pdf" TargetMode="External"/><Relationship Id="rId4" Type="http://schemas.openxmlformats.org/officeDocument/2006/relationships/hyperlink" Target="RENDICI&#211;N%20DE%20CUENTAS%20UAESA/CONCEPTO%20DESCENTRALIZACI&#211;N%20TAME%20MINISTERIO%20(1)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8A098-C7AD-4871-A189-CC8478E1D69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AF3ACBD-5324-4ED2-A36A-00C975FF2DFE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30 MARZO DE 2017.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DFC1EE-9D9F-4BB5-B70A-42B132601A3E}" type="parTrans" cxnId="{4721A157-9356-4C33-86E7-0DAD15F0503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DA4BD3-5EDA-4EDA-A157-B975643F589F}" type="sibTrans" cxnId="{4721A157-9356-4C33-86E7-0DAD15F0503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116DC9-94EB-4243-BF1F-7AC851C32320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DE TAME. DIRECTOR Y REPRESENTANTE DEL SINDICATO .  NECESIDAD PARA FORMULAR EL PROYECTO.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88045BF-5E9A-4DD7-B265-0AD730D1B22B}" type="parTrans" cxnId="{CA36F632-AC36-41F7-9D3A-44CF0B51034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1249E6-DFC9-406F-AA78-B351E5E1F431}" type="sibTrans" cxnId="{CA36F632-AC36-41F7-9D3A-44CF0B51034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67AEA0-B9D0-47B6-AF6A-BB3F866AFCD4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REUNIONES CON REPRESENTANTES DEL COMITÉ DE SEGUIMIENTO INFORMAR SOBRE EL ESTADO DEL PROCESO.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D9D4ED-436F-4E9E-8386-D0E2B3B7F20E}" type="parTrans" cxnId="{6A57FE6C-075A-49B5-ADAE-EFFDA5234B5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D84407-A342-4E2E-A115-B3D54EACC8FC}" type="sibTrans" cxnId="{6A57FE6C-075A-49B5-ADAE-EFFDA5234B5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7DA7CD-8D81-46BE-9896-095DF222903D}" type="pres">
      <dgm:prSet presAssocID="{3648A098-C7AD-4871-A189-CC8478E1D697}" presName="CompostProcess" presStyleCnt="0">
        <dgm:presLayoutVars>
          <dgm:dir/>
          <dgm:resizeHandles val="exact"/>
        </dgm:presLayoutVars>
      </dgm:prSet>
      <dgm:spPr/>
    </dgm:pt>
    <dgm:pt modelId="{7DDCBC22-B364-47C7-BC7A-C6AD3BAD3E52}" type="pres">
      <dgm:prSet presAssocID="{3648A098-C7AD-4871-A189-CC8478E1D697}" presName="arrow" presStyleLbl="bgShp" presStyleIdx="0" presStyleCnt="1" custLinFactNeighborX="-1184" custLinFactNeighborY="346"/>
      <dgm:spPr>
        <a:solidFill>
          <a:srgbClr val="00B0F0"/>
        </a:solidFill>
      </dgm:spPr>
    </dgm:pt>
    <dgm:pt modelId="{CA407C91-4FB4-4FD7-821E-0A3467CECC8E}" type="pres">
      <dgm:prSet presAssocID="{3648A098-C7AD-4871-A189-CC8478E1D697}" presName="linearProcess" presStyleCnt="0"/>
      <dgm:spPr/>
    </dgm:pt>
    <dgm:pt modelId="{90597916-79B7-4300-B719-962FC17655EF}" type="pres">
      <dgm:prSet presAssocID="{2AF3ACBD-5324-4ED2-A36A-00C975FF2D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EBAAC9-9449-4A7D-92F5-CBF003B2C2F2}" type="pres">
      <dgm:prSet presAssocID="{4BDA4BD3-5EDA-4EDA-A157-B975643F589F}" presName="sibTrans" presStyleCnt="0"/>
      <dgm:spPr/>
    </dgm:pt>
    <dgm:pt modelId="{5735C5BC-A210-4E40-9AFA-A92229820735}" type="pres">
      <dgm:prSet presAssocID="{3F116DC9-94EB-4243-BF1F-7AC851C3232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DF7DD2-2475-4CF3-A49D-88CAC1A0491E}" type="pres">
      <dgm:prSet presAssocID="{7A1249E6-DFC9-406F-AA78-B351E5E1F431}" presName="sibTrans" presStyleCnt="0"/>
      <dgm:spPr/>
    </dgm:pt>
    <dgm:pt modelId="{125597F5-3488-4948-83E8-DED3D5C13FD2}" type="pres">
      <dgm:prSet presAssocID="{6367AEA0-B9D0-47B6-AF6A-BB3F866AFCD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57FE6C-075A-49B5-ADAE-EFFDA5234B5A}" srcId="{3648A098-C7AD-4871-A189-CC8478E1D697}" destId="{6367AEA0-B9D0-47B6-AF6A-BB3F866AFCD4}" srcOrd="2" destOrd="0" parTransId="{67D9D4ED-436F-4E9E-8386-D0E2B3B7F20E}" sibTransId="{40D84407-A342-4E2E-A115-B3D54EACC8FC}"/>
    <dgm:cxn modelId="{DD142516-6D30-40DA-8F99-FCBC4947FCF2}" type="presOf" srcId="{3648A098-C7AD-4871-A189-CC8478E1D697}" destId="{207DA7CD-8D81-46BE-9896-095DF222903D}" srcOrd="0" destOrd="0" presId="urn:microsoft.com/office/officeart/2005/8/layout/hProcess9"/>
    <dgm:cxn modelId="{CA36F632-AC36-41F7-9D3A-44CF0B51034A}" srcId="{3648A098-C7AD-4871-A189-CC8478E1D697}" destId="{3F116DC9-94EB-4243-BF1F-7AC851C32320}" srcOrd="1" destOrd="0" parTransId="{088045BF-5E9A-4DD7-B265-0AD730D1B22B}" sibTransId="{7A1249E6-DFC9-406F-AA78-B351E5E1F431}"/>
    <dgm:cxn modelId="{AC010F5F-7CF2-477D-958E-906625E77EDC}" type="presOf" srcId="{3F116DC9-94EB-4243-BF1F-7AC851C32320}" destId="{5735C5BC-A210-4E40-9AFA-A92229820735}" srcOrd="0" destOrd="0" presId="urn:microsoft.com/office/officeart/2005/8/layout/hProcess9"/>
    <dgm:cxn modelId="{4721A157-9356-4C33-86E7-0DAD15F0503B}" srcId="{3648A098-C7AD-4871-A189-CC8478E1D697}" destId="{2AF3ACBD-5324-4ED2-A36A-00C975FF2DFE}" srcOrd="0" destOrd="0" parTransId="{B3DFC1EE-9D9F-4BB5-B70A-42B132601A3E}" sibTransId="{4BDA4BD3-5EDA-4EDA-A157-B975643F589F}"/>
    <dgm:cxn modelId="{23BEB914-8030-42CC-A0CC-A97DC4C71094}" type="presOf" srcId="{6367AEA0-B9D0-47B6-AF6A-BB3F866AFCD4}" destId="{125597F5-3488-4948-83E8-DED3D5C13FD2}" srcOrd="0" destOrd="0" presId="urn:microsoft.com/office/officeart/2005/8/layout/hProcess9"/>
    <dgm:cxn modelId="{4926EA96-06F2-4E7A-B7B3-0CD812713E64}" type="presOf" srcId="{2AF3ACBD-5324-4ED2-A36A-00C975FF2DFE}" destId="{90597916-79B7-4300-B719-962FC17655EF}" srcOrd="0" destOrd="0" presId="urn:microsoft.com/office/officeart/2005/8/layout/hProcess9"/>
    <dgm:cxn modelId="{61892B7B-5608-4B3B-B500-146FA5B8A3D4}" type="presParOf" srcId="{207DA7CD-8D81-46BE-9896-095DF222903D}" destId="{7DDCBC22-B364-47C7-BC7A-C6AD3BAD3E52}" srcOrd="0" destOrd="0" presId="urn:microsoft.com/office/officeart/2005/8/layout/hProcess9"/>
    <dgm:cxn modelId="{860252FB-EF55-4638-86F7-8589BD2D2688}" type="presParOf" srcId="{207DA7CD-8D81-46BE-9896-095DF222903D}" destId="{CA407C91-4FB4-4FD7-821E-0A3467CECC8E}" srcOrd="1" destOrd="0" presId="urn:microsoft.com/office/officeart/2005/8/layout/hProcess9"/>
    <dgm:cxn modelId="{614770F6-FA2E-42A8-8C81-7C336462A4B5}" type="presParOf" srcId="{CA407C91-4FB4-4FD7-821E-0A3467CECC8E}" destId="{90597916-79B7-4300-B719-962FC17655EF}" srcOrd="0" destOrd="0" presId="urn:microsoft.com/office/officeart/2005/8/layout/hProcess9"/>
    <dgm:cxn modelId="{BDE9DE23-A595-4A4C-9BB8-5B9975AE2279}" type="presParOf" srcId="{CA407C91-4FB4-4FD7-821E-0A3467CECC8E}" destId="{AEEBAAC9-9449-4A7D-92F5-CBF003B2C2F2}" srcOrd="1" destOrd="0" presId="urn:microsoft.com/office/officeart/2005/8/layout/hProcess9"/>
    <dgm:cxn modelId="{607B38B3-AD3B-4F33-A6F4-EFA31F96F389}" type="presParOf" srcId="{CA407C91-4FB4-4FD7-821E-0A3467CECC8E}" destId="{5735C5BC-A210-4E40-9AFA-A92229820735}" srcOrd="2" destOrd="0" presId="urn:microsoft.com/office/officeart/2005/8/layout/hProcess9"/>
    <dgm:cxn modelId="{6970556B-D609-466F-A977-FA62F8A529E1}" type="presParOf" srcId="{CA407C91-4FB4-4FD7-821E-0A3467CECC8E}" destId="{FEDF7DD2-2475-4CF3-A49D-88CAC1A0491E}" srcOrd="3" destOrd="0" presId="urn:microsoft.com/office/officeart/2005/8/layout/hProcess9"/>
    <dgm:cxn modelId="{932FA311-0DEA-4495-9184-851DCE16676E}" type="presParOf" srcId="{CA407C91-4FB4-4FD7-821E-0A3467CECC8E}" destId="{125597F5-3488-4948-83E8-DED3D5C13FD2}" srcOrd="4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D5AB58-E249-452A-B6AB-2DAD3D66BCF1}" type="doc">
      <dgm:prSet loTypeId="urn:microsoft.com/office/officeart/2005/8/layout/radial1" loCatId="cycle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D2A85B9C-E185-4CAC-8DFB-FF4BFF7A8AF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ESTUDIOS TÉCNICOS 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350 MILLONES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890E1549-EE55-4C71-830C-F08A11FC4798}" type="parTrans" cxnId="{FF8DF8BF-6D4E-4450-9EA1-2594D8772EDF}">
      <dgm:prSet/>
      <dgm:spPr/>
      <dgm:t>
        <a:bodyPr/>
        <a:lstStyle/>
        <a:p>
          <a:endParaRPr lang="es-CO"/>
        </a:p>
      </dgm:t>
    </dgm:pt>
    <dgm:pt modelId="{EC865809-C7A0-4887-8B1B-E23D88A471BC}" type="sibTrans" cxnId="{FF8DF8BF-6D4E-4450-9EA1-2594D8772EDF}">
      <dgm:prSet/>
      <dgm:spPr/>
      <dgm:t>
        <a:bodyPr/>
        <a:lstStyle/>
        <a:p>
          <a:endParaRPr lang="es-CO"/>
        </a:p>
      </dgm:t>
    </dgm:pt>
    <dgm:pt modelId="{A96016DE-07E2-4E24-B0D8-F941FDEAF405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TÉCNICO REQUISITOS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B5442E9-BAC8-4D0A-9FBE-6A161B3E101F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FORTALECIMIENTO RED  PRESTADORA  $1.500 MILLONES 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E393E3A0-7C4F-48BA-988F-95DA315E2DF9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PROCESO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DESCENTRALIZACIÓN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TAME</a:t>
          </a:r>
        </a:p>
      </dgm:t>
    </dgm:pt>
    <dgm:pt modelId="{23B76E6C-8816-459E-98F9-B5477613AA7C}" type="sibTrans" cxnId="{FAA071BF-FEA4-4444-9407-15D97791C7B1}">
      <dgm:prSet/>
      <dgm:spPr/>
      <dgm:t>
        <a:bodyPr/>
        <a:lstStyle/>
        <a:p>
          <a:endParaRPr lang="es-CO"/>
        </a:p>
      </dgm:t>
    </dgm:pt>
    <dgm:pt modelId="{965DE5B1-7693-41D9-A9D7-702A8DC05D93}" type="parTrans" cxnId="{FAA071BF-FEA4-4444-9407-15D97791C7B1}">
      <dgm:prSet/>
      <dgm:spPr/>
      <dgm:t>
        <a:bodyPr/>
        <a:lstStyle/>
        <a:p>
          <a:endParaRPr lang="es-CO"/>
        </a:p>
      </dgm:t>
    </dgm:pt>
    <dgm:pt modelId="{6778AED9-6F7E-4838-A852-514CB7864DB9}" type="sibTrans" cxnId="{2BF72937-0AA0-4EA4-912C-56C467BE0F05}">
      <dgm:prSet/>
      <dgm:spPr/>
      <dgm:t>
        <a:bodyPr/>
        <a:lstStyle/>
        <a:p>
          <a:endParaRPr lang="es-CO"/>
        </a:p>
      </dgm:t>
    </dgm:pt>
    <dgm:pt modelId="{AC43C5AA-7473-4FFC-905B-F69161453229}" type="parTrans" cxnId="{2BF72937-0AA0-4EA4-912C-56C467BE0F05}">
      <dgm:prSet/>
      <dgm:spPr/>
      <dgm:t>
        <a:bodyPr/>
        <a:lstStyle/>
        <a:p>
          <a:endParaRPr lang="es-CO"/>
        </a:p>
      </dgm:t>
    </dgm:pt>
    <dgm:pt modelId="{DF57BFA8-6307-4C39-873A-DB30EC547FBE}" type="sibTrans" cxnId="{DB28BB6E-EAE7-41DA-B2C6-2FF181407C65}">
      <dgm:prSet/>
      <dgm:spPr/>
      <dgm:t>
        <a:bodyPr/>
        <a:lstStyle/>
        <a:p>
          <a:endParaRPr lang="es-CO"/>
        </a:p>
      </dgm:t>
    </dgm:pt>
    <dgm:pt modelId="{2D59A833-5EDB-440D-B10F-CEA695D19E44}" type="parTrans" cxnId="{DB28BB6E-EAE7-41DA-B2C6-2FF181407C65}">
      <dgm:prSet/>
      <dgm:spPr/>
      <dgm:t>
        <a:bodyPr/>
        <a:lstStyle/>
        <a:p>
          <a:endParaRPr lang="es-CO"/>
        </a:p>
      </dgm:t>
    </dgm:pt>
    <dgm:pt modelId="{36134585-BEEA-4BE4-865F-5874771FAC5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CONCEPTO TÉCNICO MINSALUD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9DEB021A-C622-4213-967E-7600FCEFA0F6}" type="sibTrans" cxnId="{054221A5-C36C-40B1-B38C-EFFFD176E789}">
      <dgm:prSet/>
      <dgm:spPr/>
      <dgm:t>
        <a:bodyPr/>
        <a:lstStyle/>
        <a:p>
          <a:endParaRPr lang="es-CO"/>
        </a:p>
      </dgm:t>
    </dgm:pt>
    <dgm:pt modelId="{99D9B9BA-0508-45EA-8163-877CE175D4E4}" type="parTrans" cxnId="{054221A5-C36C-40B1-B38C-EFFFD176E789}">
      <dgm:prSet/>
      <dgm:spPr/>
      <dgm:t>
        <a:bodyPr/>
        <a:lstStyle/>
        <a:p>
          <a:endParaRPr lang="es-CO"/>
        </a:p>
      </dgm:t>
    </dgm:pt>
    <dgm:pt modelId="{FA713DB0-D6B5-4A62-8188-C3A62F02CA68}">
      <dgm:prSet phldrT="[Texto]" custScaleX="146700" custScaleY="142472" custRadScaleRad="154021" custRadScaleInc="-896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endParaRPr lang="es-MX"/>
        </a:p>
      </dgm:t>
    </dgm:pt>
    <dgm:pt modelId="{E260C058-5BC5-40CE-BF5C-518351AC4AE7}" type="parTrans" cxnId="{002083FB-ED90-448F-9BE3-72723C5A75B2}">
      <dgm:prSet/>
      <dgm:spPr/>
      <dgm:t>
        <a:bodyPr/>
        <a:lstStyle/>
        <a:p>
          <a:endParaRPr lang="es-MX"/>
        </a:p>
      </dgm:t>
    </dgm:pt>
    <dgm:pt modelId="{3AE45B3B-00ED-451E-BE0E-6C3E7DDFDF4E}" type="sibTrans" cxnId="{002083FB-ED90-448F-9BE3-72723C5A75B2}">
      <dgm:prSet/>
      <dgm:spPr/>
      <dgm:t>
        <a:bodyPr/>
        <a:lstStyle/>
        <a:p>
          <a:endParaRPr lang="es-MX"/>
        </a:p>
      </dgm:t>
    </dgm:pt>
    <dgm:pt modelId="{0DD85262-98BA-4C57-A26A-595A45AAEDCD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APERTURA PROCESO CONTRACTRACTUAL  ESTUDIOS TÉCNICOS.  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6F61BCB3-BA79-4D38-951E-BE6340FC5B34}" type="parTrans" cxnId="{8118844A-B85C-4127-8FC9-76875AEFC39E}">
      <dgm:prSet/>
      <dgm:spPr/>
      <dgm:t>
        <a:bodyPr/>
        <a:lstStyle/>
        <a:p>
          <a:endParaRPr lang="es-MX"/>
        </a:p>
      </dgm:t>
    </dgm:pt>
    <dgm:pt modelId="{60EADDDA-E38F-4325-ABE5-E01296C74C38}" type="sibTrans" cxnId="{8118844A-B85C-4127-8FC9-76875AEFC39E}">
      <dgm:prSet/>
      <dgm:spPr/>
      <dgm:t>
        <a:bodyPr/>
        <a:lstStyle/>
        <a:p>
          <a:endParaRPr lang="es-MX"/>
        </a:p>
      </dgm:t>
    </dgm:pt>
    <dgm:pt modelId="{F74C39A9-5F44-4155-8988-23D523C97867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PROPUESTA PTRRM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PAG </a:t>
          </a:r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154.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file"/>
          </dgm14:cNvPr>
        </a:ext>
      </dgm:extLst>
    </dgm:pt>
    <dgm:pt modelId="{A7871B5D-B2ED-4EA3-9A5B-391DA3D1358E}" type="parTrans" cxnId="{AA5B960C-DFE3-4326-8ECB-227F7DD66849}">
      <dgm:prSet/>
      <dgm:spPr/>
      <dgm:t>
        <a:bodyPr/>
        <a:lstStyle/>
        <a:p>
          <a:endParaRPr lang="es-MX"/>
        </a:p>
      </dgm:t>
    </dgm:pt>
    <dgm:pt modelId="{F1D12797-35E6-4726-971E-01DF21253C95}" type="sibTrans" cxnId="{AA5B960C-DFE3-4326-8ECB-227F7DD66849}">
      <dgm:prSet/>
      <dgm:spPr/>
      <dgm:t>
        <a:bodyPr/>
        <a:lstStyle/>
        <a:p>
          <a:endParaRPr lang="es-MX"/>
        </a:p>
      </dgm:t>
    </dgm:pt>
    <dgm:pt modelId="{4A5E23E1-ECF9-4EA5-B88B-0AB21BDB74EE}" type="pres">
      <dgm:prSet presAssocID="{CED5AB58-E249-452A-B6AB-2DAD3D66BCF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081013-E766-45A4-AFCB-DCDBA4AF5313}" type="pres">
      <dgm:prSet presAssocID="{E393E3A0-7C4F-48BA-988F-95DA315E2DF9}" presName="centerShape" presStyleLbl="node0" presStyleIdx="0" presStyleCnt="1" custScaleX="213254" custScaleY="94659"/>
      <dgm:spPr/>
      <dgm:t>
        <a:bodyPr/>
        <a:lstStyle/>
        <a:p>
          <a:endParaRPr lang="es-MX"/>
        </a:p>
      </dgm:t>
    </dgm:pt>
    <dgm:pt modelId="{BE31E9F8-2E35-4A4C-8C6A-EDE2DCA7BAEF}" type="pres">
      <dgm:prSet presAssocID="{99D9B9BA-0508-45EA-8163-877CE175D4E4}" presName="Name9" presStyleLbl="parChTrans1D2" presStyleIdx="0" presStyleCnt="6"/>
      <dgm:spPr/>
      <dgm:t>
        <a:bodyPr/>
        <a:lstStyle/>
        <a:p>
          <a:endParaRPr lang="es-MX"/>
        </a:p>
      </dgm:t>
    </dgm:pt>
    <dgm:pt modelId="{A3ECA39E-6E4D-4193-95A6-FDDB3EB4AEF8}" type="pres">
      <dgm:prSet presAssocID="{99D9B9BA-0508-45EA-8163-877CE175D4E4}" presName="connTx" presStyleLbl="parChTrans1D2" presStyleIdx="0" presStyleCnt="6"/>
      <dgm:spPr/>
      <dgm:t>
        <a:bodyPr/>
        <a:lstStyle/>
        <a:p>
          <a:endParaRPr lang="es-MX"/>
        </a:p>
      </dgm:t>
    </dgm:pt>
    <dgm:pt modelId="{48E39595-E258-4369-9185-5FD4C88B86C4}" type="pres">
      <dgm:prSet presAssocID="{36134585-BEEA-4BE4-865F-5874771FAC51}" presName="node" presStyleLbl="node1" presStyleIdx="0" presStyleCnt="6" custScaleX="124738" custScaleY="102820" custRadScaleRad="95295" custRadScaleInc="-24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B1C7C-2A51-4BCF-8FF7-EC0257EBD41F}" type="pres">
      <dgm:prSet presAssocID="{2D59A833-5EDB-440D-B10F-CEA695D19E44}" presName="Name9" presStyleLbl="parChTrans1D2" presStyleIdx="1" presStyleCnt="6"/>
      <dgm:spPr/>
      <dgm:t>
        <a:bodyPr/>
        <a:lstStyle/>
        <a:p>
          <a:endParaRPr lang="es-MX"/>
        </a:p>
      </dgm:t>
    </dgm:pt>
    <dgm:pt modelId="{800849B8-501E-4E74-BC22-6DB8783E118B}" type="pres">
      <dgm:prSet presAssocID="{2D59A833-5EDB-440D-B10F-CEA695D19E44}" presName="connTx" presStyleLbl="parChTrans1D2" presStyleIdx="1" presStyleCnt="6"/>
      <dgm:spPr/>
      <dgm:t>
        <a:bodyPr/>
        <a:lstStyle/>
        <a:p>
          <a:endParaRPr lang="es-MX"/>
        </a:p>
      </dgm:t>
    </dgm:pt>
    <dgm:pt modelId="{8C899C3D-E8BB-4000-A534-EC7E68CF56DB}" type="pres">
      <dgm:prSet presAssocID="{DB5442E9-BAC8-4D0A-9FBE-6A161B3E101F}" presName="node" presStyleLbl="node1" presStyleIdx="1" presStyleCnt="6" custScaleX="140037" custScaleY="126240" custRadScaleRad="154021" custRadScaleInc="-8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CE5463-5984-4682-8227-CA5277F4A4D8}" type="pres">
      <dgm:prSet presAssocID="{6F61BCB3-BA79-4D38-951E-BE6340FC5B34}" presName="Name9" presStyleLbl="parChTrans1D2" presStyleIdx="2" presStyleCnt="6"/>
      <dgm:spPr/>
      <dgm:t>
        <a:bodyPr/>
        <a:lstStyle/>
        <a:p>
          <a:endParaRPr lang="es-MX"/>
        </a:p>
      </dgm:t>
    </dgm:pt>
    <dgm:pt modelId="{400898CF-121B-4FD8-A299-3237E3D0D060}" type="pres">
      <dgm:prSet presAssocID="{6F61BCB3-BA79-4D38-951E-BE6340FC5B34}" presName="connTx" presStyleLbl="parChTrans1D2" presStyleIdx="2" presStyleCnt="6"/>
      <dgm:spPr/>
      <dgm:t>
        <a:bodyPr/>
        <a:lstStyle/>
        <a:p>
          <a:endParaRPr lang="es-MX"/>
        </a:p>
      </dgm:t>
    </dgm:pt>
    <dgm:pt modelId="{17280C01-108F-4D65-9071-FBD6527A2A79}" type="pres">
      <dgm:prSet presAssocID="{0DD85262-98BA-4C57-A26A-595A45AAEDCD}" presName="node" presStyleLbl="node1" presStyleIdx="2" presStyleCnt="6" custScaleX="149640" custScaleY="121805" custRadScaleRad="168003" custRadScaleInc="-70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413A70-D79F-4318-A00B-BB4DFD735E12}" type="pres">
      <dgm:prSet presAssocID="{A7871B5D-B2ED-4EA3-9A5B-391DA3D1358E}" presName="Name9" presStyleLbl="parChTrans1D2" presStyleIdx="3" presStyleCnt="6"/>
      <dgm:spPr/>
      <dgm:t>
        <a:bodyPr/>
        <a:lstStyle/>
        <a:p>
          <a:endParaRPr lang="es-MX"/>
        </a:p>
      </dgm:t>
    </dgm:pt>
    <dgm:pt modelId="{2506AFF7-018C-42A0-B4E9-E6D0A5A0A300}" type="pres">
      <dgm:prSet presAssocID="{A7871B5D-B2ED-4EA3-9A5B-391DA3D1358E}" presName="connTx" presStyleLbl="parChTrans1D2" presStyleIdx="3" presStyleCnt="6"/>
      <dgm:spPr/>
      <dgm:t>
        <a:bodyPr/>
        <a:lstStyle/>
        <a:p>
          <a:endParaRPr lang="es-MX"/>
        </a:p>
      </dgm:t>
    </dgm:pt>
    <dgm:pt modelId="{ECB0C3B9-481A-4410-811F-FDC06B17EF33}" type="pres">
      <dgm:prSet presAssocID="{F74C39A9-5F44-4155-8988-23D523C97867}" presName="node" presStyleLbl="node1" presStyleIdx="3" presStyleCnt="6" custScaleX="134185" custScaleY="122995" custRadScaleRad="100004" custRadScaleInc="-19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77656E-D0D6-4ADF-8163-CF9FF5835463}" type="pres">
      <dgm:prSet presAssocID="{890E1549-EE55-4C71-830C-F08A11FC4798}" presName="Name9" presStyleLbl="parChTrans1D2" presStyleIdx="4" presStyleCnt="6"/>
      <dgm:spPr/>
      <dgm:t>
        <a:bodyPr/>
        <a:lstStyle/>
        <a:p>
          <a:endParaRPr lang="es-MX"/>
        </a:p>
      </dgm:t>
    </dgm:pt>
    <dgm:pt modelId="{DE0F4F74-7F6B-4F49-BFC0-DE42AA6057B2}" type="pres">
      <dgm:prSet presAssocID="{890E1549-EE55-4C71-830C-F08A11FC4798}" presName="connTx" presStyleLbl="parChTrans1D2" presStyleIdx="4" presStyleCnt="6"/>
      <dgm:spPr/>
      <dgm:t>
        <a:bodyPr/>
        <a:lstStyle/>
        <a:p>
          <a:endParaRPr lang="es-MX"/>
        </a:p>
      </dgm:t>
    </dgm:pt>
    <dgm:pt modelId="{EC4487A5-7E0B-4B22-8383-ECC07239C0FB}" type="pres">
      <dgm:prSet presAssocID="{D2A85B9C-E185-4CAC-8DFB-FF4BFF7A8AF1}" presName="node" presStyleLbl="node1" presStyleIdx="4" presStyleCnt="6" custScaleX="159031" custScaleY="106903" custRadScaleRad="176906" custRadScaleInc="18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73836D-AE2C-4F3F-AE60-76D422B0F92D}" type="pres">
      <dgm:prSet presAssocID="{AC43C5AA-7473-4FFC-905B-F69161453229}" presName="Name9" presStyleLbl="parChTrans1D2" presStyleIdx="5" presStyleCnt="6"/>
      <dgm:spPr/>
      <dgm:t>
        <a:bodyPr/>
        <a:lstStyle/>
        <a:p>
          <a:endParaRPr lang="es-MX"/>
        </a:p>
      </dgm:t>
    </dgm:pt>
    <dgm:pt modelId="{8CDF9D07-FCB8-4502-9C8A-97DF72A11785}" type="pres">
      <dgm:prSet presAssocID="{AC43C5AA-7473-4FFC-905B-F69161453229}" presName="connTx" presStyleLbl="parChTrans1D2" presStyleIdx="5" presStyleCnt="6"/>
      <dgm:spPr/>
      <dgm:t>
        <a:bodyPr/>
        <a:lstStyle/>
        <a:p>
          <a:endParaRPr lang="es-MX"/>
        </a:p>
      </dgm:t>
    </dgm:pt>
    <dgm:pt modelId="{06B83CB4-342A-459B-A256-1E08A36BF372}" type="pres">
      <dgm:prSet presAssocID="{A96016DE-07E2-4E24-B0D8-F941FDEAF405}" presName="node" presStyleLbl="node1" presStyleIdx="5" presStyleCnt="6" custScaleX="145265" custScaleY="131589" custRadScaleRad="1623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B1F105-86A2-4BE5-A5B3-670CDAECF966}" type="presOf" srcId="{DB5442E9-BAC8-4D0A-9FBE-6A161B3E101F}" destId="{8C899C3D-E8BB-4000-A534-EC7E68CF56DB}" srcOrd="0" destOrd="0" presId="urn:microsoft.com/office/officeart/2005/8/layout/radial1"/>
    <dgm:cxn modelId="{ACABEEE5-A76D-45D6-A465-42C76946A85F}" type="presOf" srcId="{6F61BCB3-BA79-4D38-951E-BE6340FC5B34}" destId="{400898CF-121B-4FD8-A299-3237E3D0D060}" srcOrd="1" destOrd="0" presId="urn:microsoft.com/office/officeart/2005/8/layout/radial1"/>
    <dgm:cxn modelId="{434200BA-44D1-405A-A647-44489FB0224D}" type="presOf" srcId="{99D9B9BA-0508-45EA-8163-877CE175D4E4}" destId="{BE31E9F8-2E35-4A4C-8C6A-EDE2DCA7BAEF}" srcOrd="0" destOrd="0" presId="urn:microsoft.com/office/officeart/2005/8/layout/radial1"/>
    <dgm:cxn modelId="{257524BE-82DC-4320-8BE2-88F953C32328}" type="presOf" srcId="{890E1549-EE55-4C71-830C-F08A11FC4798}" destId="{B577656E-D0D6-4ADF-8163-CF9FF5835463}" srcOrd="0" destOrd="0" presId="urn:microsoft.com/office/officeart/2005/8/layout/radial1"/>
    <dgm:cxn modelId="{FF8DF8BF-6D4E-4450-9EA1-2594D8772EDF}" srcId="{E393E3A0-7C4F-48BA-988F-95DA315E2DF9}" destId="{D2A85B9C-E185-4CAC-8DFB-FF4BFF7A8AF1}" srcOrd="4" destOrd="0" parTransId="{890E1549-EE55-4C71-830C-F08A11FC4798}" sibTransId="{EC865809-C7A0-4887-8B1B-E23D88A471BC}"/>
    <dgm:cxn modelId="{B09FEECF-E110-4EA6-9439-DC9FF561FCA4}" type="presOf" srcId="{D2A85B9C-E185-4CAC-8DFB-FF4BFF7A8AF1}" destId="{EC4487A5-7E0B-4B22-8383-ECC07239C0FB}" srcOrd="0" destOrd="0" presId="urn:microsoft.com/office/officeart/2005/8/layout/radial1"/>
    <dgm:cxn modelId="{A9BD4B27-91AD-4D46-8B5E-6AB72CA85A56}" type="presOf" srcId="{2D59A833-5EDB-440D-B10F-CEA695D19E44}" destId="{800849B8-501E-4E74-BC22-6DB8783E118B}" srcOrd="1" destOrd="0" presId="urn:microsoft.com/office/officeart/2005/8/layout/radial1"/>
    <dgm:cxn modelId="{E5481CA8-AE0B-4FAA-BB7D-812E359FB047}" type="presOf" srcId="{A96016DE-07E2-4E24-B0D8-F941FDEAF405}" destId="{06B83CB4-342A-459B-A256-1E08A36BF372}" srcOrd="0" destOrd="0" presId="urn:microsoft.com/office/officeart/2005/8/layout/radial1"/>
    <dgm:cxn modelId="{DB28BB6E-EAE7-41DA-B2C6-2FF181407C65}" srcId="{E393E3A0-7C4F-48BA-988F-95DA315E2DF9}" destId="{DB5442E9-BAC8-4D0A-9FBE-6A161B3E101F}" srcOrd="1" destOrd="0" parTransId="{2D59A833-5EDB-440D-B10F-CEA695D19E44}" sibTransId="{DF57BFA8-6307-4C39-873A-DB30EC547FBE}"/>
    <dgm:cxn modelId="{47F4E593-C0DD-4F91-A110-07BEDBE04508}" type="presOf" srcId="{99D9B9BA-0508-45EA-8163-877CE175D4E4}" destId="{A3ECA39E-6E4D-4193-95A6-FDDB3EB4AEF8}" srcOrd="1" destOrd="0" presId="urn:microsoft.com/office/officeart/2005/8/layout/radial1"/>
    <dgm:cxn modelId="{FAA071BF-FEA4-4444-9407-15D97791C7B1}" srcId="{CED5AB58-E249-452A-B6AB-2DAD3D66BCF1}" destId="{E393E3A0-7C4F-48BA-988F-95DA315E2DF9}" srcOrd="0" destOrd="0" parTransId="{965DE5B1-7693-41D9-A9D7-702A8DC05D93}" sibTransId="{23B76E6C-8816-459E-98F9-B5477613AA7C}"/>
    <dgm:cxn modelId="{B4F73D9E-239C-4D9E-BD39-E5F6EC69E023}" type="presOf" srcId="{36134585-BEEA-4BE4-865F-5874771FAC51}" destId="{48E39595-E258-4369-9185-5FD4C88B86C4}" srcOrd="0" destOrd="0" presId="urn:microsoft.com/office/officeart/2005/8/layout/radial1"/>
    <dgm:cxn modelId="{8118844A-B85C-4127-8FC9-76875AEFC39E}" srcId="{E393E3A0-7C4F-48BA-988F-95DA315E2DF9}" destId="{0DD85262-98BA-4C57-A26A-595A45AAEDCD}" srcOrd="2" destOrd="0" parTransId="{6F61BCB3-BA79-4D38-951E-BE6340FC5B34}" sibTransId="{60EADDDA-E38F-4325-ABE5-E01296C74C38}"/>
    <dgm:cxn modelId="{3BB8D196-BE45-4FB2-9DE9-9B350EB5265C}" type="presOf" srcId="{E393E3A0-7C4F-48BA-988F-95DA315E2DF9}" destId="{A0081013-E766-45A4-AFCB-DCDBA4AF5313}" srcOrd="0" destOrd="0" presId="urn:microsoft.com/office/officeart/2005/8/layout/radial1"/>
    <dgm:cxn modelId="{EEAA259F-2671-4271-A7B1-871E59956E19}" type="presOf" srcId="{A7871B5D-B2ED-4EA3-9A5B-391DA3D1358E}" destId="{28413A70-D79F-4318-A00B-BB4DFD735E12}" srcOrd="0" destOrd="0" presId="urn:microsoft.com/office/officeart/2005/8/layout/radial1"/>
    <dgm:cxn modelId="{78AC3D61-A40C-4781-8D27-FBA44A71EB86}" type="presOf" srcId="{CED5AB58-E249-452A-B6AB-2DAD3D66BCF1}" destId="{4A5E23E1-ECF9-4EA5-B88B-0AB21BDB74EE}" srcOrd="0" destOrd="0" presId="urn:microsoft.com/office/officeart/2005/8/layout/radial1"/>
    <dgm:cxn modelId="{2BF72937-0AA0-4EA4-912C-56C467BE0F05}" srcId="{E393E3A0-7C4F-48BA-988F-95DA315E2DF9}" destId="{A96016DE-07E2-4E24-B0D8-F941FDEAF405}" srcOrd="5" destOrd="0" parTransId="{AC43C5AA-7473-4FFC-905B-F69161453229}" sibTransId="{6778AED9-6F7E-4838-A852-514CB7864DB9}"/>
    <dgm:cxn modelId="{B4CA5B2E-C540-470C-BE76-9AA172F42A16}" type="presOf" srcId="{F74C39A9-5F44-4155-8988-23D523C97867}" destId="{ECB0C3B9-481A-4410-811F-FDC06B17EF33}" srcOrd="0" destOrd="0" presId="urn:microsoft.com/office/officeart/2005/8/layout/radial1"/>
    <dgm:cxn modelId="{A2302D5F-D16C-4456-A683-8652F6BDFB87}" type="presOf" srcId="{890E1549-EE55-4C71-830C-F08A11FC4798}" destId="{DE0F4F74-7F6B-4F49-BFC0-DE42AA6057B2}" srcOrd="1" destOrd="0" presId="urn:microsoft.com/office/officeart/2005/8/layout/radial1"/>
    <dgm:cxn modelId="{E114C09D-E41F-4495-A619-658E5F5DFB39}" type="presOf" srcId="{AC43C5AA-7473-4FFC-905B-F69161453229}" destId="{8CDF9D07-FCB8-4502-9C8A-97DF72A11785}" srcOrd="1" destOrd="0" presId="urn:microsoft.com/office/officeart/2005/8/layout/radial1"/>
    <dgm:cxn modelId="{054221A5-C36C-40B1-B38C-EFFFD176E789}" srcId="{E393E3A0-7C4F-48BA-988F-95DA315E2DF9}" destId="{36134585-BEEA-4BE4-865F-5874771FAC51}" srcOrd="0" destOrd="0" parTransId="{99D9B9BA-0508-45EA-8163-877CE175D4E4}" sibTransId="{9DEB021A-C622-4213-967E-7600FCEFA0F6}"/>
    <dgm:cxn modelId="{0608EFDB-CD50-4C66-B9A7-89A0590D68A5}" type="presOf" srcId="{0DD85262-98BA-4C57-A26A-595A45AAEDCD}" destId="{17280C01-108F-4D65-9071-FBD6527A2A79}" srcOrd="0" destOrd="0" presId="urn:microsoft.com/office/officeart/2005/8/layout/radial1"/>
    <dgm:cxn modelId="{5DB77143-A914-40B1-A688-5E25BF2BD536}" type="presOf" srcId="{6F61BCB3-BA79-4D38-951E-BE6340FC5B34}" destId="{DECE5463-5984-4682-8227-CA5277F4A4D8}" srcOrd="0" destOrd="0" presId="urn:microsoft.com/office/officeart/2005/8/layout/radial1"/>
    <dgm:cxn modelId="{9F49D78A-C75D-4B1A-81C1-9AEFAB6EE455}" type="presOf" srcId="{AC43C5AA-7473-4FFC-905B-F69161453229}" destId="{1A73836D-AE2C-4F3F-AE60-76D422B0F92D}" srcOrd="0" destOrd="0" presId="urn:microsoft.com/office/officeart/2005/8/layout/radial1"/>
    <dgm:cxn modelId="{002083FB-ED90-448F-9BE3-72723C5A75B2}" srcId="{CED5AB58-E249-452A-B6AB-2DAD3D66BCF1}" destId="{FA713DB0-D6B5-4A62-8188-C3A62F02CA68}" srcOrd="1" destOrd="0" parTransId="{E260C058-5BC5-40CE-BF5C-518351AC4AE7}" sibTransId="{3AE45B3B-00ED-451E-BE0E-6C3E7DDFDF4E}"/>
    <dgm:cxn modelId="{6AE426D5-01EE-4F57-B338-BF485CBE4B0F}" type="presOf" srcId="{A7871B5D-B2ED-4EA3-9A5B-391DA3D1358E}" destId="{2506AFF7-018C-42A0-B4E9-E6D0A5A0A300}" srcOrd="1" destOrd="0" presId="urn:microsoft.com/office/officeart/2005/8/layout/radial1"/>
    <dgm:cxn modelId="{AA5B960C-DFE3-4326-8ECB-227F7DD66849}" srcId="{E393E3A0-7C4F-48BA-988F-95DA315E2DF9}" destId="{F74C39A9-5F44-4155-8988-23D523C97867}" srcOrd="3" destOrd="0" parTransId="{A7871B5D-B2ED-4EA3-9A5B-391DA3D1358E}" sibTransId="{F1D12797-35E6-4726-971E-01DF21253C95}"/>
    <dgm:cxn modelId="{3D73A7F6-D84E-4CE6-B506-1B8260E45888}" type="presOf" srcId="{2D59A833-5EDB-440D-B10F-CEA695D19E44}" destId="{CE4B1C7C-2A51-4BCF-8FF7-EC0257EBD41F}" srcOrd="0" destOrd="0" presId="urn:microsoft.com/office/officeart/2005/8/layout/radial1"/>
    <dgm:cxn modelId="{09ACEA50-763D-49FC-99CC-5DE6DD1FF2F7}" type="presParOf" srcId="{4A5E23E1-ECF9-4EA5-B88B-0AB21BDB74EE}" destId="{A0081013-E766-45A4-AFCB-DCDBA4AF5313}" srcOrd="0" destOrd="0" presId="urn:microsoft.com/office/officeart/2005/8/layout/radial1"/>
    <dgm:cxn modelId="{60090C69-F86C-43D5-AAF4-D82576CC440C}" type="presParOf" srcId="{4A5E23E1-ECF9-4EA5-B88B-0AB21BDB74EE}" destId="{BE31E9F8-2E35-4A4C-8C6A-EDE2DCA7BAEF}" srcOrd="1" destOrd="0" presId="urn:microsoft.com/office/officeart/2005/8/layout/radial1"/>
    <dgm:cxn modelId="{434DE4AC-3832-476F-9453-B60D60425DFA}" type="presParOf" srcId="{BE31E9F8-2E35-4A4C-8C6A-EDE2DCA7BAEF}" destId="{A3ECA39E-6E4D-4193-95A6-FDDB3EB4AEF8}" srcOrd="0" destOrd="0" presId="urn:microsoft.com/office/officeart/2005/8/layout/radial1"/>
    <dgm:cxn modelId="{C3D05B74-545C-4FA0-933E-188660FB429D}" type="presParOf" srcId="{4A5E23E1-ECF9-4EA5-B88B-0AB21BDB74EE}" destId="{48E39595-E258-4369-9185-5FD4C88B86C4}" srcOrd="2" destOrd="0" presId="urn:microsoft.com/office/officeart/2005/8/layout/radial1"/>
    <dgm:cxn modelId="{1A29B614-BA50-43C3-B8E1-541C9588FC49}" type="presParOf" srcId="{4A5E23E1-ECF9-4EA5-B88B-0AB21BDB74EE}" destId="{CE4B1C7C-2A51-4BCF-8FF7-EC0257EBD41F}" srcOrd="3" destOrd="0" presId="urn:microsoft.com/office/officeart/2005/8/layout/radial1"/>
    <dgm:cxn modelId="{6D77CED5-83A4-492B-9A81-D52132629EE4}" type="presParOf" srcId="{CE4B1C7C-2A51-4BCF-8FF7-EC0257EBD41F}" destId="{800849B8-501E-4E74-BC22-6DB8783E118B}" srcOrd="0" destOrd="0" presId="urn:microsoft.com/office/officeart/2005/8/layout/radial1"/>
    <dgm:cxn modelId="{B892558B-ECB8-430A-9941-D3F7DDA81680}" type="presParOf" srcId="{4A5E23E1-ECF9-4EA5-B88B-0AB21BDB74EE}" destId="{8C899C3D-E8BB-4000-A534-EC7E68CF56DB}" srcOrd="4" destOrd="0" presId="urn:microsoft.com/office/officeart/2005/8/layout/radial1"/>
    <dgm:cxn modelId="{93A41D47-A7A3-4ACB-8FD1-24318ECE1C55}" type="presParOf" srcId="{4A5E23E1-ECF9-4EA5-B88B-0AB21BDB74EE}" destId="{DECE5463-5984-4682-8227-CA5277F4A4D8}" srcOrd="5" destOrd="0" presId="urn:microsoft.com/office/officeart/2005/8/layout/radial1"/>
    <dgm:cxn modelId="{BAFA876C-E19A-45C2-BFA2-DA2C16021B6C}" type="presParOf" srcId="{DECE5463-5984-4682-8227-CA5277F4A4D8}" destId="{400898CF-121B-4FD8-A299-3237E3D0D060}" srcOrd="0" destOrd="0" presId="urn:microsoft.com/office/officeart/2005/8/layout/radial1"/>
    <dgm:cxn modelId="{76A44C40-6EE1-4CD0-899A-EC0F07348D6B}" type="presParOf" srcId="{4A5E23E1-ECF9-4EA5-B88B-0AB21BDB74EE}" destId="{17280C01-108F-4D65-9071-FBD6527A2A79}" srcOrd="6" destOrd="0" presId="urn:microsoft.com/office/officeart/2005/8/layout/radial1"/>
    <dgm:cxn modelId="{1F3386AC-BF2B-4A56-956A-FFFAD8771CE3}" type="presParOf" srcId="{4A5E23E1-ECF9-4EA5-B88B-0AB21BDB74EE}" destId="{28413A70-D79F-4318-A00B-BB4DFD735E12}" srcOrd="7" destOrd="0" presId="urn:microsoft.com/office/officeart/2005/8/layout/radial1"/>
    <dgm:cxn modelId="{A7488FCC-1693-4409-958B-B93BC371E959}" type="presParOf" srcId="{28413A70-D79F-4318-A00B-BB4DFD735E12}" destId="{2506AFF7-018C-42A0-B4E9-E6D0A5A0A300}" srcOrd="0" destOrd="0" presId="urn:microsoft.com/office/officeart/2005/8/layout/radial1"/>
    <dgm:cxn modelId="{15A00868-B1CD-4AC9-9B4B-01AFC9F70BBF}" type="presParOf" srcId="{4A5E23E1-ECF9-4EA5-B88B-0AB21BDB74EE}" destId="{ECB0C3B9-481A-4410-811F-FDC06B17EF33}" srcOrd="8" destOrd="0" presId="urn:microsoft.com/office/officeart/2005/8/layout/radial1"/>
    <dgm:cxn modelId="{7666B2D9-8852-48AA-AD64-D9654218C7ED}" type="presParOf" srcId="{4A5E23E1-ECF9-4EA5-B88B-0AB21BDB74EE}" destId="{B577656E-D0D6-4ADF-8163-CF9FF5835463}" srcOrd="9" destOrd="0" presId="urn:microsoft.com/office/officeart/2005/8/layout/radial1"/>
    <dgm:cxn modelId="{A6888403-4EF8-42C4-BFEC-531660C4F890}" type="presParOf" srcId="{B577656E-D0D6-4ADF-8163-CF9FF5835463}" destId="{DE0F4F74-7F6B-4F49-BFC0-DE42AA6057B2}" srcOrd="0" destOrd="0" presId="urn:microsoft.com/office/officeart/2005/8/layout/radial1"/>
    <dgm:cxn modelId="{A1D54CAE-DF3C-47B6-848F-FBF00685814A}" type="presParOf" srcId="{4A5E23E1-ECF9-4EA5-B88B-0AB21BDB74EE}" destId="{EC4487A5-7E0B-4B22-8383-ECC07239C0FB}" srcOrd="10" destOrd="0" presId="urn:microsoft.com/office/officeart/2005/8/layout/radial1"/>
    <dgm:cxn modelId="{B5EC9877-F1B4-4274-A7B3-62B6329972B9}" type="presParOf" srcId="{4A5E23E1-ECF9-4EA5-B88B-0AB21BDB74EE}" destId="{1A73836D-AE2C-4F3F-AE60-76D422B0F92D}" srcOrd="11" destOrd="0" presId="urn:microsoft.com/office/officeart/2005/8/layout/radial1"/>
    <dgm:cxn modelId="{7318D4F4-20A9-40AF-ACF3-5A7AB605E6FD}" type="presParOf" srcId="{1A73836D-AE2C-4F3F-AE60-76D422B0F92D}" destId="{8CDF9D07-FCB8-4502-9C8A-97DF72A11785}" srcOrd="0" destOrd="0" presId="urn:microsoft.com/office/officeart/2005/8/layout/radial1"/>
    <dgm:cxn modelId="{4F0A7F9A-4F61-495E-8226-65F4C16B778E}" type="presParOf" srcId="{4A5E23E1-ECF9-4EA5-B88B-0AB21BDB74EE}" destId="{06B83CB4-342A-459B-A256-1E08A36BF372}" srcOrd="12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CBC22-B364-47C7-BC7A-C6AD3BAD3E52}">
      <dsp:nvSpPr>
        <dsp:cNvPr id="0" name=""/>
        <dsp:cNvSpPr/>
      </dsp:nvSpPr>
      <dsp:spPr>
        <a:xfrm>
          <a:off x="527563" y="0"/>
          <a:ext cx="6905707" cy="4064993"/>
        </a:xfrm>
        <a:prstGeom prst="rightArrow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97916-79B7-4300-B719-962FC17655EF}">
      <dsp:nvSpPr>
        <dsp:cNvPr id="0" name=""/>
        <dsp:cNvSpPr/>
      </dsp:nvSpPr>
      <dsp:spPr>
        <a:xfrm>
          <a:off x="8727" y="1219497"/>
          <a:ext cx="2615029" cy="1625997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30 MARZO DE 2017. </a:t>
          </a: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8102" y="1298872"/>
        <a:ext cx="2456279" cy="1467247"/>
      </dsp:txXfrm>
    </dsp:sp>
    <dsp:sp modelId="{5735C5BC-A210-4E40-9AFA-A92229820735}">
      <dsp:nvSpPr>
        <dsp:cNvPr id="0" name=""/>
        <dsp:cNvSpPr/>
      </dsp:nvSpPr>
      <dsp:spPr>
        <a:xfrm>
          <a:off x="2754666" y="1219497"/>
          <a:ext cx="2615029" cy="1625997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DE TAME. DIRECTOR Y REPRESENTANTE DEL SINDICATO .  NECESIDAD PARA FORMULAR EL PROYECTO. </a:t>
          </a: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34041" y="1298872"/>
        <a:ext cx="2456279" cy="1467247"/>
      </dsp:txXfrm>
    </dsp:sp>
    <dsp:sp modelId="{125597F5-3488-4948-83E8-DED3D5C13FD2}">
      <dsp:nvSpPr>
        <dsp:cNvPr id="0" name=""/>
        <dsp:cNvSpPr/>
      </dsp:nvSpPr>
      <dsp:spPr>
        <a:xfrm>
          <a:off x="5500605" y="1219497"/>
          <a:ext cx="2615029" cy="1625997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REUNIONES CON REPRESENTANTES DEL COMITÉ DE SEGUIMIENTO INFORMAR SOBRE EL ESTADO DEL PROCESO. </a:t>
          </a: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79980" y="1298872"/>
        <a:ext cx="2456279" cy="1467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81013-E766-45A4-AFCB-DCDBA4AF5313}">
      <dsp:nvSpPr>
        <dsp:cNvPr id="0" name=""/>
        <dsp:cNvSpPr/>
      </dsp:nvSpPr>
      <dsp:spPr>
        <a:xfrm>
          <a:off x="2431216" y="1536863"/>
          <a:ext cx="2538271" cy="1126685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PROCESO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DESCENTRALIZACIÓN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TAME</a:t>
          </a:r>
        </a:p>
      </dsp:txBody>
      <dsp:txXfrm>
        <a:off x="2802937" y="1701862"/>
        <a:ext cx="1794829" cy="796687"/>
      </dsp:txXfrm>
    </dsp:sp>
    <dsp:sp modelId="{BE31E9F8-2E35-4A4C-8C6A-EDE2DCA7BAEF}">
      <dsp:nvSpPr>
        <dsp:cNvPr id="0" name=""/>
        <dsp:cNvSpPr/>
      </dsp:nvSpPr>
      <dsp:spPr>
        <a:xfrm rot="16156350">
          <a:off x="3540907" y="1371917"/>
          <a:ext cx="300764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300764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3683770" y="1378983"/>
        <a:ext cx="15038" cy="15038"/>
      </dsp:txXfrm>
    </dsp:sp>
    <dsp:sp modelId="{48E39595-E258-4369-9185-5FD4C88B86C4}">
      <dsp:nvSpPr>
        <dsp:cNvPr id="0" name=""/>
        <dsp:cNvSpPr/>
      </dsp:nvSpPr>
      <dsp:spPr>
        <a:xfrm>
          <a:off x="2939259" y="12342"/>
          <a:ext cx="1484703" cy="1223822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CONCEPTO TÉCNICO MINSALUD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56689" y="191567"/>
        <a:ext cx="1049843" cy="865372"/>
      </dsp:txXfrm>
    </dsp:sp>
    <dsp:sp modelId="{CE4B1C7C-2A51-4BCF-8FF7-EC0257EBD41F}">
      <dsp:nvSpPr>
        <dsp:cNvPr id="0" name=""/>
        <dsp:cNvSpPr/>
      </dsp:nvSpPr>
      <dsp:spPr>
        <a:xfrm rot="19783872">
          <a:off x="4421872" y="1464306"/>
          <a:ext cx="686126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686126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47782" y="1461738"/>
        <a:ext cx="34306" cy="34306"/>
      </dsp:txXfrm>
    </dsp:sp>
    <dsp:sp modelId="{8C899C3D-E8BB-4000-A534-EC7E68CF56DB}">
      <dsp:nvSpPr>
        <dsp:cNvPr id="0" name=""/>
        <dsp:cNvSpPr/>
      </dsp:nvSpPr>
      <dsp:spPr>
        <a:xfrm>
          <a:off x="4927415" y="146382"/>
          <a:ext cx="1666800" cy="1502580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FORTALECIMIENTO RED  PRESTADORA  $1.500 MILLONES 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71512" y="366430"/>
        <a:ext cx="1178606" cy="1062484"/>
      </dsp:txXfrm>
    </dsp:sp>
    <dsp:sp modelId="{DECE5463-5984-4682-8227-CA5277F4A4D8}">
      <dsp:nvSpPr>
        <dsp:cNvPr id="0" name=""/>
        <dsp:cNvSpPr/>
      </dsp:nvSpPr>
      <dsp:spPr>
        <a:xfrm rot="1672938">
          <a:off x="4467612" y="2712369"/>
          <a:ext cx="834689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834689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64090" y="2706086"/>
        <a:ext cx="41734" cy="41734"/>
      </dsp:txXfrm>
    </dsp:sp>
    <dsp:sp modelId="{17280C01-108F-4D65-9071-FBD6527A2A79}">
      <dsp:nvSpPr>
        <dsp:cNvPr id="0" name=""/>
        <dsp:cNvSpPr/>
      </dsp:nvSpPr>
      <dsp:spPr>
        <a:xfrm>
          <a:off x="5109984" y="2592284"/>
          <a:ext cx="1781100" cy="1449792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APERTURA PROCESO CONTRACTRACTUAL  ESTUDIOS TÉCNICOS.  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70820" y="2804601"/>
        <a:ext cx="1259428" cy="1025158"/>
      </dsp:txXfrm>
    </dsp:sp>
    <dsp:sp modelId="{28413A70-D79F-4318-A00B-BB4DFD735E12}">
      <dsp:nvSpPr>
        <dsp:cNvPr id="0" name=""/>
        <dsp:cNvSpPr/>
      </dsp:nvSpPr>
      <dsp:spPr>
        <a:xfrm rot="5364720">
          <a:off x="3580605" y="2775781"/>
          <a:ext cx="253659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253659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01093" y="2784025"/>
        <a:ext cx="12682" cy="12682"/>
      </dsp:txXfrm>
    </dsp:sp>
    <dsp:sp modelId="{ECB0C3B9-481A-4410-811F-FDC06B17EF33}">
      <dsp:nvSpPr>
        <dsp:cNvPr id="0" name=""/>
        <dsp:cNvSpPr/>
      </dsp:nvSpPr>
      <dsp:spPr>
        <a:xfrm>
          <a:off x="2917675" y="2917157"/>
          <a:ext cx="1597146" cy="1463956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PROPUESTA PTRRM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PAG </a:t>
          </a: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154.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51572" y="3131548"/>
        <a:ext cx="1129352" cy="1035174"/>
      </dsp:txXfrm>
    </dsp:sp>
    <dsp:sp modelId="{B577656E-D0D6-4ADF-8163-CF9FF5835463}">
      <dsp:nvSpPr>
        <dsp:cNvPr id="0" name=""/>
        <dsp:cNvSpPr/>
      </dsp:nvSpPr>
      <dsp:spPr>
        <a:xfrm rot="9341082">
          <a:off x="1948708" y="2673244"/>
          <a:ext cx="902257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902257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2377280" y="2665273"/>
        <a:ext cx="45112" cy="45112"/>
      </dsp:txXfrm>
    </dsp:sp>
    <dsp:sp modelId="{EC4487A5-7E0B-4B22-8383-ECC07239C0FB}">
      <dsp:nvSpPr>
        <dsp:cNvPr id="0" name=""/>
        <dsp:cNvSpPr/>
      </dsp:nvSpPr>
      <dsp:spPr>
        <a:xfrm>
          <a:off x="256801" y="2592287"/>
          <a:ext cx="1892878" cy="1272420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ESTUDIOS TÉCNICOS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350 MILLONES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4007" y="2778629"/>
        <a:ext cx="1338466" cy="899736"/>
      </dsp:txXfrm>
    </dsp:sp>
    <dsp:sp modelId="{1A73836D-AE2C-4F3F-AE60-76D422B0F92D}">
      <dsp:nvSpPr>
        <dsp:cNvPr id="0" name=""/>
        <dsp:cNvSpPr/>
      </dsp:nvSpPr>
      <dsp:spPr>
        <a:xfrm rot="12600000">
          <a:off x="2198893" y="1443970"/>
          <a:ext cx="780173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780173" y="14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2569476" y="1439051"/>
        <a:ext cx="39008" cy="39008"/>
      </dsp:txXfrm>
    </dsp:sp>
    <dsp:sp modelId="{06B83CB4-342A-459B-A256-1E08A36BF372}">
      <dsp:nvSpPr>
        <dsp:cNvPr id="0" name=""/>
        <dsp:cNvSpPr/>
      </dsp:nvSpPr>
      <dsp:spPr>
        <a:xfrm>
          <a:off x="657612" y="59482"/>
          <a:ext cx="1729027" cy="1566247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TÉCNICO REQUISITOS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0822" y="288854"/>
        <a:ext cx="1222607" cy="1107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451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230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139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322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845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817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81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042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860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115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661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11E76-C088-4978-A6FE-5E0479B35D8B}" type="datetimeFigureOut">
              <a:rPr lang="es-CO" smtClean="0"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C8D0C-9144-43C4-94B5-7D51EDD81C7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382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0.jpeg"/><Relationship Id="rId7" Type="http://schemas.openxmlformats.org/officeDocument/2006/relationships/diagramData" Target="../diagrams/data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microsoft.com/office/2007/relationships/diagramDrawing" Target="../diagrams/drawing1.xml"/><Relationship Id="rId5" Type="http://schemas.openxmlformats.org/officeDocument/2006/relationships/image" Target="../media/image32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1.jpeg"/><Relationship Id="rId9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ángulo 5"/>
          <p:cNvSpPr/>
          <p:nvPr/>
        </p:nvSpPr>
        <p:spPr>
          <a:xfrm>
            <a:off x="598373" y="5584728"/>
            <a:ext cx="398769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LEONARDO FABIO FORERO GALVIS</a:t>
            </a:r>
          </a:p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Director Unidad de Salud de ARAUCA </a:t>
            </a:r>
            <a:endParaRPr lang="es-CO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56603" y="1926638"/>
            <a:ext cx="69213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b="1" dirty="0" smtClean="0">
                <a:cs typeface="Arial" pitchFamily="34" charset="0"/>
              </a:rPr>
              <a:t>FORTALECIMIENTO DE HABILIDADES COMUNITARIAS EN SALUD PARA LOS CUIDADORES DE NIÑOS Y NIÑAS DE LA PRIMERA INFANCIA EN LOS MUNICIPIOS DE ARAUQUITA, FORTUL Y TAME. 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29854" y="3325372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1.200.000.000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6" name="Imagen 5" descr="C:\Users\NATALIA\AppData\Local\Microsoft\Windows\INetCache\Content.Word\IMG_20161005_1609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t="31815" r="8827" b="9249"/>
          <a:stretch/>
        </p:blipFill>
        <p:spPr bwMode="auto">
          <a:xfrm>
            <a:off x="8382392" y="2465704"/>
            <a:ext cx="3168352" cy="1878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8" descr="C:\Users\NATALIA\AppData\Local\Microsoft\Windows\INetCache\Content.Word\IMG_20160723_1553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t="5206" r="-840" b="15812"/>
          <a:stretch/>
        </p:blipFill>
        <p:spPr bwMode="auto">
          <a:xfrm>
            <a:off x="8367581" y="4586069"/>
            <a:ext cx="3168352" cy="1792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3734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CATORCE (14)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6263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926638"/>
            <a:ext cx="7039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E</a:t>
            </a:r>
            <a:r>
              <a:rPr lang="es-ES" b="1" dirty="0" smtClean="0">
                <a:cs typeface="Arial" pitchFamily="34" charset="0"/>
              </a:rPr>
              <a:t>STRATEGIA DE FORTALECIMIENTO A LA SEGURIDAD ALIMENTARIA Y NUTRICIONAL EN POBLACIÓN INFANTIL, MEDIANTE ACCIONES DE INTERVENCIÓN SANITARIA DE NUTRICIÓN EN EL DEPARTAMENTO DE ARAUCA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423411" y="3301198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>
                <a:cs typeface="Arial" pitchFamily="34" charset="0"/>
              </a:rPr>
              <a:t>3.650.000.000</a:t>
            </a:r>
            <a:endParaRPr lang="es-CO" sz="3200" dirty="0"/>
          </a:p>
        </p:txBody>
      </p:sp>
      <p:pic>
        <p:nvPicPr>
          <p:cNvPr id="6" name="11 Imagen" descr="C:\Users\MILENA\AppData\Local\Temp\IMG-20160923-WA00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382" y="2526802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6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382" y="4689140"/>
            <a:ext cx="3168352" cy="166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88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SIETE (7)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2633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80049" y="1926638"/>
            <a:ext cx="6757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D</a:t>
            </a:r>
            <a:r>
              <a:rPr lang="es-ES" b="1" dirty="0" smtClean="0">
                <a:cs typeface="Arial" pitchFamily="34" charset="0"/>
              </a:rPr>
              <a:t>ESARROLLO DE UN PROGRAMA DE RECUPERACIÓN NUTRICIONAL ESPECIAL PARA  ATENDER NIÑOS Y NIÑAS INDÍGENAS EN EL DEPARTAMENTO DE ARAUCA. 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817812" y="3303505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100.000.000</a:t>
            </a:r>
            <a:endParaRPr lang="es-CO" sz="3200" dirty="0"/>
          </a:p>
        </p:txBody>
      </p:sp>
      <p:pic>
        <p:nvPicPr>
          <p:cNvPr id="6" name="11 Imagen" descr="E:\FOTOS NUTRICION TAME JORGE\IMG_28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09596" y="1909411"/>
            <a:ext cx="1800194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6 Imagen" descr="E:\FOTOS NUTRICION TAME JORGE\IMG_2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34479" y="3919311"/>
            <a:ext cx="1750426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704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DOS (2)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9873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199" y="1574942"/>
            <a:ext cx="70537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cs typeface="Arial" pitchFamily="34" charset="0"/>
              </a:rPr>
              <a:t>IMPLEMENTACIÓN DE ACCIONES PARA EL FORTALECIMIENTO DE LA PROMOCIÓN DE LA SALUD Y PREVENCIÓN HACIA EL MEJORAMIENTO DE LA CALIDAD DE VIDA DE LAS MADRES GESTANTES, LACTANTES, PUÉRPERAS, ADOLESCENTES EN EMBARAZO, NIÑOS Y NIÑAS DEL DEPARTAMENTO DE ARAUCA. 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888829" y="3273029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>
                <a:cs typeface="Arial" pitchFamily="34" charset="0"/>
              </a:rPr>
              <a:t>500.000.000</a:t>
            </a:r>
            <a:endParaRPr lang="es-CO" sz="3200" dirty="0"/>
          </a:p>
        </p:txBody>
      </p:sp>
      <p:pic>
        <p:nvPicPr>
          <p:cNvPr id="6" name="12 Imagen" descr="C:\Users\NUTRICION\Desktop\2017\fotos 2017\IMG-20170225-WA003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0" r="1"/>
          <a:stretch/>
        </p:blipFill>
        <p:spPr bwMode="auto">
          <a:xfrm>
            <a:off x="8338119" y="2414536"/>
            <a:ext cx="33123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4 Imagen" descr="C:\Users\NUTRICION\Desktop\2017\fotos 2017\IMG-20170225-WA003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127" y="451214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41480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926638"/>
            <a:ext cx="7124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F</a:t>
            </a:r>
            <a:r>
              <a:rPr lang="es-ES_tradnl" b="1" dirty="0" smtClean="0">
                <a:cs typeface="Arial" pitchFamily="34" charset="0"/>
              </a:rPr>
              <a:t>ORTALECIMIENTO DE LAS ACCIONES DE SALUD MENTAL Y LA LÍNEA 1 2 5 PARA LA PREVENCIÓN Y DISMINUCIÓN DEL SUICIDIO EN EL DEPARTAMENTO DE ARAUCA.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536071" y="3283168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ES" sz="3200" b="1" dirty="0">
                <a:cs typeface="Arial" pitchFamily="34" charset="0"/>
              </a:rPr>
              <a:t>200.000.000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6" name="Imagen 7" descr="https://fb-s-d-a.akamaihd.net/h-ak-fbx/v/t1.0-0/c0.12.200.200/p200x200/14991989_1974671112585235_6720614962659513221_n.jpg?oh=30f08512700806e54f8678edd8807b15&amp;oe=59F38D27&amp;__gda__=1512998134_f2da611ba7f9a3d7e212f74c504d0f3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2806" y="2532185"/>
            <a:ext cx="3119198" cy="1771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 descr="La imagen puede contener: una o varias personas, personas sentadas e interi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3652" y="4584213"/>
            <a:ext cx="3096344" cy="1802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TRES (3)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5122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5" name="4 CuadroTexto"/>
          <p:cNvSpPr txBox="1"/>
          <p:nvPr/>
        </p:nvSpPr>
        <p:spPr>
          <a:xfrm>
            <a:off x="669238" y="1845436"/>
            <a:ext cx="741968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/>
              <a:t>PROYECTOS EN EJECUCIÓN 2017</a:t>
            </a:r>
            <a:endParaRPr lang="es-CO" sz="40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PLANEACION\Downloads\fotos facahad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238" y="2570238"/>
            <a:ext cx="7419683" cy="2606673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8314006" y="2447778"/>
            <a:ext cx="3418449" cy="40514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95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690688"/>
            <a:ext cx="7124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IMPLEMENTACIÓN DE ACCIONES PARA EL FORTALECIMIENTO DE LA POLÍTICA DE LA SALUD SEXUAL Y REPRODUCTIVA, PREVENCIÓN DEL EMBARAZO EN ADOLESCENTES, SUICIDIO Y CONSUMO DE SUSTANCIAS PSICOACTIVAS EN LOS MUNICIPIOS DEL DPTO DE ARAUCA.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2927205" y="3304847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defRPr/>
            </a:pPr>
            <a:r>
              <a:rPr lang="es-ES" sz="3200" b="1" dirty="0">
                <a:cs typeface="Arial" pitchFamily="34" charset="0"/>
              </a:rPr>
              <a:t>3.000.000.000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422058" y="4007656"/>
            <a:ext cx="32741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cs typeface="Arial" pitchFamily="34" charset="0"/>
              </a:rPr>
              <a:t>SEIS (6)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24089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55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926638"/>
            <a:ext cx="69553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b="1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61117" y="3201199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100.000.000,00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672487" y="4201315"/>
            <a:ext cx="3952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0111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800026"/>
            <a:ext cx="7306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b="1" dirty="0"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189789" y="3243403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 smtClean="0">
                <a:cs typeface="Arial" pitchFamily="34" charset="0"/>
              </a:rPr>
              <a:t>679.000.000,00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21308" y="4053796"/>
            <a:ext cx="2882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SIETE (7)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50285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690688"/>
            <a:ext cx="7110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A</a:t>
            </a:r>
            <a:r>
              <a:rPr lang="es-ES_tradnl" b="1" dirty="0" smtClean="0">
                <a:cs typeface="Arial" pitchFamily="34" charset="0"/>
              </a:rPr>
              <a:t>POYO A LOS PROGRAMAS DE PREVENCIÓN Y ATENCIÓN INTEGRAL A LAS FAMILIAS INDÍGENAS CON PROBLEMAS DE ADICCIÓN A SUSTANCIAS PSICOACTIVAS, ALCOHOLISMO Y ABANDONO EN EL DEPARTAMENTO DE ARAUCA EN CUMPLIMIENTO DE LOS FALLOS DE TUTELA.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451663" y="3304847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100.000.000</a:t>
            </a:r>
            <a:endParaRPr lang="es-CO" sz="3200" b="1" dirty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3952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CINCO (5)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52602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65981" y="1926638"/>
            <a:ext cx="6940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IMPLEMENTACIÓN DE ESTRATEGIAS DE CONVIVENCIA SOCIAL Y SALUD MENTAL PARA EL DEPARTAMENTO DE ARAUCA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564204" y="3248428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300.000.000</a:t>
            </a:r>
            <a:endParaRPr lang="es-CO" sz="3200" b="1" dirty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3952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NUEVE (9)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1850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199" y="1799717"/>
            <a:ext cx="6997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es-CO" b="1" dirty="0" smtClean="0">
                <a:latin typeface="Arial" pitchFamily="34" charset="0"/>
                <a:cs typeface="Arial" pitchFamily="34" charset="0"/>
              </a:rPr>
              <a:t>IMPLEMENTACIÓN DE LA LEY DE SALUD MENTAL, DE SUSTANCIAS PSICOACTIVAS, LOS LINEAMIENTOS DE LA PROMOCIÓN DE LA CONVIVENCIA Y PREVENCIÓN</a:t>
            </a:r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30613" y="3361230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CO" sz="3200" b="1" dirty="0" smtClean="0">
                <a:cs typeface="Arial" pitchFamily="34" charset="0"/>
              </a:rPr>
              <a:t>200.000.000</a:t>
            </a:r>
            <a:endParaRPr lang="es-CO" sz="3200" b="1" dirty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3952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CUATRO (4) MESES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70815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813785"/>
            <a:ext cx="7039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ES" b="1" dirty="0" smtClean="0">
                <a:cs typeface="Arial" pitchFamily="34" charset="0"/>
              </a:rPr>
              <a:t>ORTALECIMIENTO DE LA ATENCIÓN INTEGRAL EN SALUD CON ELEMENTOS NO POS PARA LAS PERSONAS CON DISCAPACIDAD EN EL DPTO. DE ARAUCA "POR UN ARAUCA SIN BARRERAS</a:t>
            </a:r>
            <a:endParaRPr lang="es-CO" b="1" dirty="0">
              <a:solidFill>
                <a:schemeClr val="lt1"/>
              </a:solidFill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74891" y="3201199"/>
            <a:ext cx="26885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>
                <a:cs typeface="Arial" pitchFamily="34" charset="0"/>
              </a:rPr>
              <a:t> </a:t>
            </a:r>
            <a:r>
              <a:rPr lang="es-CO" sz="3200" b="1" dirty="0" smtClean="0">
                <a:cs typeface="Arial" pitchFamily="34" charset="0"/>
              </a:rPr>
              <a:t>100.000.00.00</a:t>
            </a:r>
            <a:endParaRPr lang="es-CO" sz="3200" dirty="0"/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5007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CONTRACTUAL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94262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800026"/>
            <a:ext cx="71381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ES" b="1" dirty="0" smtClean="0">
                <a:cs typeface="Arial" pitchFamily="34" charset="0"/>
              </a:rPr>
              <a:t>ORTALECIMIENTO DE LA ATENCIÓN INTEGRAL PARA LA POBLACIÓN INDÍGENA PRIORIZADA EN SENTENCIAS, AUTOS, TUTELAS EN EL DEPARTAMENTO DE ARAUCA 2017.</a:t>
            </a:r>
            <a:endParaRPr lang="es-CO" b="1" dirty="0">
              <a:solidFill>
                <a:schemeClr val="lt1"/>
              </a:solidFill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50176" y="3201199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100.000.00.00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5007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CONTRACTUAL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142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603081"/>
            <a:ext cx="7011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b="1" dirty="0" smtClean="0">
                <a:latin typeface="Arial" pitchFamily="34" charset="0"/>
                <a:cs typeface="Arial" pitchFamily="34" charset="0"/>
              </a:rPr>
              <a:t>APOYAR LAS ACCIONES DE ATENCIÓN EN SALUD QUE GARANTICEN EL GOCE EFECTIVO DE DERECHOS DE LA POBLACIÓN EN PROCESO DE REINTEGRACIÓN EN EL DEPARTAMENTO DE ARAUCA 2017.</a:t>
            </a:r>
            <a:endParaRPr lang="es-CO" b="1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50176" y="3201199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100.000.00.00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5007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CONTRACTUAL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7884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51913" y="1828164"/>
            <a:ext cx="6982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MPLEMENTACIÓN DE ACCIONES PARA EL FORTALECIMIENTO DE LA ATENCIÓN EN MATERNIDAD SEGURA EN EL DEPARTAMENTO DE ARAUCA.</a:t>
            </a:r>
            <a:endParaRPr lang="es-CO" b="1" dirty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303951" y="3318337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ES" sz="3200" b="1" dirty="0">
                <a:cs typeface="Arial" pitchFamily="34" charset="0"/>
              </a:rPr>
              <a:t>250.000.000</a:t>
            </a:r>
            <a:endParaRPr lang="es-CO" sz="3200" b="1" dirty="0"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77065" y="4004363"/>
            <a:ext cx="5007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CONTRACTUAL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20627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37846" y="1926638"/>
            <a:ext cx="6855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b="1" dirty="0" smtClean="0">
                <a:cs typeface="Arial" pitchFamily="34" charset="0"/>
              </a:rPr>
              <a:t>FORTALECIMIENTO DE LA ESTRATEGIA DE SALUD FAMILIAR </a:t>
            </a:r>
          </a:p>
          <a:p>
            <a:pPr algn="ctr">
              <a:defRPr/>
            </a:pPr>
            <a:r>
              <a:rPr lang="es-CO" b="1" dirty="0" smtClean="0">
                <a:cs typeface="Arial" pitchFamily="34" charset="0"/>
              </a:rPr>
              <a:t>INTEGRAL EN EL DEPARTAMENTO DE ARAUCA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067882" y="3308921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s-CO" sz="3200" b="1" dirty="0">
                <a:cs typeface="Arial" pitchFamily="34" charset="0"/>
              </a:rPr>
              <a:t>1.500.000.000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193366" y="4004363"/>
            <a:ext cx="5669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EJECUCIÓN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2210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690688"/>
            <a:ext cx="7039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es-CO" b="1" dirty="0" smtClean="0">
                <a:cs typeface="Arial" pitchFamily="34" charset="0"/>
              </a:rPr>
              <a:t>PREVENCION Y DETECCION TEMPRANA DE DEFICIENCIAS AUDITIVAS EN MENORES DE 5 AÑOS Y ESCOLARES HASTA LOS 7 AÑOS EN EL  MUNICIPIO DE TAME,  DEPARTAMENTO DE ARAUCA. 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871290" y="3308921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206.887.500</a:t>
            </a:r>
            <a:endParaRPr lang="es-CO" sz="3200" dirty="0"/>
          </a:p>
        </p:txBody>
      </p:sp>
      <p:sp>
        <p:nvSpPr>
          <p:cNvPr id="6" name="Rectángulo 5"/>
          <p:cNvSpPr/>
          <p:nvPr/>
        </p:nvSpPr>
        <p:spPr>
          <a:xfrm>
            <a:off x="3193366" y="4004363"/>
            <a:ext cx="5669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DE PUBLICACIÓN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0693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94472" y="1912260"/>
            <a:ext cx="7039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cs typeface="Arial" pitchFamily="34" charset="0"/>
              </a:rPr>
              <a:t>FORTALECIMIENTO A LAS ACCIONES DE PROMOCIÓN, PREVENCIÓN Y REHABILITACIÓN DE SALUD BUCAL EN EL DEPARTAMENTO DE ARAUCA</a:t>
            </a:r>
            <a:r>
              <a:rPr lang="es-CO" b="1" dirty="0" smtClean="0"/>
              <a:t>.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570534" y="3260043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CO" sz="3200" b="1" dirty="0" smtClean="0">
                <a:cs typeface="Arial" pitchFamily="34" charset="0"/>
              </a:rPr>
              <a:t>600</a:t>
            </a:r>
            <a:r>
              <a:rPr lang="es-CO" sz="3200" b="1" dirty="0" smtClean="0"/>
              <a:t>.000.000</a:t>
            </a:r>
            <a:endParaRPr lang="es-CO" sz="3200" b="1" dirty="0">
              <a:solidFill>
                <a:schemeClr val="dk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193366" y="4004363"/>
            <a:ext cx="5669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DE PUBLICACIÓN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627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94117" y="1757512"/>
            <a:ext cx="6855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es-CO" b="1" dirty="0" smtClean="0">
                <a:cs typeface="Arial" pitchFamily="34" charset="0"/>
              </a:rPr>
              <a:t>FORTALECIMIENTO DE LA ACCESIBILIDAD A LA ATENCIÓN EN SALUD DE LA POBLACIÓN DISPERSA DE LOS PUESTOS DE SALUD HABILITADOS Y ADSCRITOS A LA ESE MORENO Y CLAVIJO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92229" y="3308921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CO" sz="3200" b="1" dirty="0" smtClean="0">
                <a:cs typeface="Arial" pitchFamily="34" charset="0"/>
              </a:rPr>
              <a:t>1.500.000.000</a:t>
            </a:r>
            <a:endParaRPr lang="es-CO" sz="3200" b="1" dirty="0">
              <a:solidFill>
                <a:schemeClr val="dk1"/>
              </a:solidFill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193366" y="4004363"/>
            <a:ext cx="5669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 EJECUCIÓN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5925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ángulo 4"/>
          <p:cNvSpPr/>
          <p:nvPr/>
        </p:nvSpPr>
        <p:spPr>
          <a:xfrm>
            <a:off x="1013138" y="1832355"/>
            <a:ext cx="6572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b="1" dirty="0" smtClean="0">
                <a:cs typeface="Arial" pitchFamily="34" charset="0"/>
              </a:rPr>
              <a:t>D</a:t>
            </a:r>
            <a:r>
              <a:rPr lang="es-ES" b="1" dirty="0" smtClean="0">
                <a:cs typeface="Arial" pitchFamily="34" charset="0"/>
              </a:rPr>
              <a:t>ESARROLLO DE ACCIONES DE VIGILANCIA DE LAS ENFERMEDADES</a:t>
            </a:r>
            <a:r>
              <a:rPr lang="es-CO" b="1" dirty="0" smtClean="0">
                <a:cs typeface="Arial" pitchFamily="34" charset="0"/>
              </a:rPr>
              <a:t> ZOONÓTICAS EN EL DEPARTAMENTO DE ARAUCA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81837" y="3136612"/>
            <a:ext cx="4803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cs typeface="Arial" pitchFamily="34" charset="0"/>
              </a:rPr>
              <a:t>135.152.702,50</a:t>
            </a:r>
            <a:endParaRPr lang="es-CO" sz="3200" dirty="0" smtClean="0">
              <a:cs typeface="Arial" pitchFamily="34" charset="0"/>
            </a:endParaRPr>
          </a:p>
        </p:txBody>
      </p:sp>
      <p:pic>
        <p:nvPicPr>
          <p:cNvPr id="7" name="Imagen 1" descr="IMG-20161122-WA0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389" y="2474144"/>
            <a:ext cx="317695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1" descr="IMG-20161122-WA0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389" y="454363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ángulo 8"/>
          <p:cNvSpPr/>
          <p:nvPr/>
        </p:nvSpPr>
        <p:spPr>
          <a:xfrm>
            <a:off x="3524422" y="4061754"/>
            <a:ext cx="2123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UN (1)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2803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80050" y="1813784"/>
            <a:ext cx="6897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es-CO" b="1" dirty="0" smtClean="0">
                <a:cs typeface="Arial" pitchFamily="34" charset="0"/>
              </a:rPr>
              <a:t>APOYO PARA LA DISMINUCIÓN DE LA MORBIMORTALIDAD INFANTIL INDÍGENA MEDIANTE PROGRAMAS DE MEJORAMIENTO NUTRICIONAL EN EL DEPARTAMENTO DE ARAUCA. </a:t>
            </a:r>
            <a:endParaRPr lang="es-CO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35192" y="3201199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CO" sz="3200" b="1" dirty="0" smtClean="0">
                <a:cs typeface="Arial" pitchFamily="34" charset="0"/>
              </a:rPr>
              <a:t>100.000.000</a:t>
            </a:r>
            <a:endParaRPr lang="es-CO" sz="3200" b="1" dirty="0">
              <a:solidFill>
                <a:schemeClr val="dk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193366" y="4004363"/>
            <a:ext cx="5669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EN PROCESO DE CONTRATACIÓN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3213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5" name="6 Rectángulo"/>
          <p:cNvSpPr/>
          <p:nvPr/>
        </p:nvSpPr>
        <p:spPr>
          <a:xfrm>
            <a:off x="1259632" y="490359"/>
            <a:ext cx="6196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DESCENTRALIZACIÓN TAME 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Resultado de imagen para IMAGEN HOSPITAL DE T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400" y="1308295"/>
            <a:ext cx="7404992" cy="3812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Rectángulo 2"/>
          <p:cNvSpPr/>
          <p:nvPr/>
        </p:nvSpPr>
        <p:spPr>
          <a:xfrm>
            <a:off x="8356209" y="2391508"/>
            <a:ext cx="3334043" cy="4065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318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1176996" y="1799716"/>
            <a:ext cx="6588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b="1" dirty="0" smtClean="0"/>
              <a:t>FORTALECIMIENTO DE LA RED PRESTADORA DE SERVICIOS DEL HOSPITAL SAN ANTONIO DE TAME DEL DEPARTAMENTO DE ARAUCA” </a:t>
            </a:r>
            <a:r>
              <a:rPr lang="es-CO" b="1" dirty="0" smtClean="0"/>
              <a:t> </a:t>
            </a:r>
            <a:endParaRPr lang="es-MX" b="1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3798630" y="3201199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1.500.000.000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6375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5144" cy="6858000"/>
          </a:xfrm>
        </p:spPr>
      </p:pic>
      <p:sp>
        <p:nvSpPr>
          <p:cNvPr id="3" name="Rectángulo 2"/>
          <p:cNvSpPr/>
          <p:nvPr/>
        </p:nvSpPr>
        <p:spPr>
          <a:xfrm>
            <a:off x="675249" y="1522718"/>
            <a:ext cx="7188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b="1" dirty="0" smtClean="0"/>
              <a:t>ESTUDIOS TECNICOS, JURIDICOS, ADMINISTRATIVOS Y FINANCIEROS EN LA ESE MORENO Y CLAVIJO Y EL HOSPITAL SAN ANTONIO DE TAME, PARA EVALUAR LA VIABILIDAD DE LA CREACION DE LA NUEVA ESE DEPARTAMENTAL EN EL MUNICIPIO DE TAME, DEPARTAMENTO DE ARAUCA”.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655466" y="3244335"/>
            <a:ext cx="2486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$350.000.000</a:t>
            </a:r>
            <a:endParaRPr lang="es-CO" sz="3200" dirty="0"/>
          </a:p>
        </p:txBody>
      </p:sp>
      <p:sp>
        <p:nvSpPr>
          <p:cNvPr id="6" name="Rectángulo 5"/>
          <p:cNvSpPr/>
          <p:nvPr/>
        </p:nvSpPr>
        <p:spPr>
          <a:xfrm>
            <a:off x="3655466" y="4145159"/>
            <a:ext cx="2799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/>
              <a:t>TRES (3) MESES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71512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pic>
        <p:nvPicPr>
          <p:cNvPr id="5" name="Picture 5" descr="C:\Users\planeacion0817\Desktop\DSC_1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956" y="633047"/>
            <a:ext cx="3174321" cy="22890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2" descr="C:\Users\planeacion0817\Desktop\DSC_1415.JPG"/>
          <p:cNvPicPr>
            <a:picLocks noChangeAspect="1" noChangeArrowheads="1"/>
          </p:cNvPicPr>
          <p:nvPr/>
        </p:nvPicPr>
        <p:blipFill>
          <a:blip r:embed="rId4" cstate="print"/>
          <a:srcRect t="32812" b="8789"/>
          <a:stretch>
            <a:fillRect/>
          </a:stretch>
        </p:blipFill>
        <p:spPr bwMode="auto">
          <a:xfrm>
            <a:off x="8018584" y="4396156"/>
            <a:ext cx="3573193" cy="23636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Picture 6" descr="C:\Users\planeacion0817\Desktop\DSC_1423.JPG"/>
          <p:cNvPicPr>
            <a:picLocks noChangeAspect="1" noChangeArrowheads="1"/>
          </p:cNvPicPr>
          <p:nvPr/>
        </p:nvPicPr>
        <p:blipFill>
          <a:blip r:embed="rId5" cstate="print"/>
          <a:srcRect t="35937" b="4101"/>
          <a:stretch>
            <a:fillRect/>
          </a:stretch>
        </p:blipFill>
        <p:spPr bwMode="auto">
          <a:xfrm>
            <a:off x="8018585" y="2039815"/>
            <a:ext cx="3573193" cy="225812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17 Imagen" descr="C:\Users\PLANEACION\Documents\FOTOGRAFIAS 2017\FOTOGRAFIAS HOSPITAL TAME\DSC_137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2899" y="633048"/>
            <a:ext cx="4215686" cy="228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13 Diagrama"/>
          <p:cNvGraphicFramePr/>
          <p:nvPr>
            <p:extLst>
              <p:ext uri="{D42A27DB-BD31-4B8C-83A1-F6EECF244321}">
                <p14:modId xmlns:p14="http://schemas.microsoft.com/office/powerpoint/2010/main" val="3708955047"/>
              </p:ext>
            </p:extLst>
          </p:nvPr>
        </p:nvGraphicFramePr>
        <p:xfrm>
          <a:off x="14044" y="1656583"/>
          <a:ext cx="8124362" cy="4064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8 CuadroTexto"/>
          <p:cNvSpPr txBox="1"/>
          <p:nvPr/>
        </p:nvSpPr>
        <p:spPr>
          <a:xfrm>
            <a:off x="2161119" y="23630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GESTION REALIZADA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6673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9" y="129175"/>
            <a:ext cx="11772372" cy="6728825"/>
          </a:xfrm>
        </p:spPr>
      </p:pic>
      <p:sp>
        <p:nvSpPr>
          <p:cNvPr id="5" name="8 CuadroTexto"/>
          <p:cNvSpPr txBox="1"/>
          <p:nvPr/>
        </p:nvSpPr>
        <p:spPr>
          <a:xfrm>
            <a:off x="2060532" y="72737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GESTION REALIZADA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9 CuadroTexto"/>
          <p:cNvSpPr txBox="1"/>
          <p:nvPr/>
        </p:nvSpPr>
        <p:spPr>
          <a:xfrm>
            <a:off x="880508" y="71395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/>
              <a:t>PROCESO </a:t>
            </a:r>
            <a:r>
              <a:rPr lang="es-CO" b="1" dirty="0" smtClean="0"/>
              <a:t>DESCENTRALIZACION TAME </a:t>
            </a:r>
            <a:endParaRPr lang="es-CO" b="1" dirty="0"/>
          </a:p>
        </p:txBody>
      </p:sp>
      <p:sp>
        <p:nvSpPr>
          <p:cNvPr id="3" name="Rectángulo 2"/>
          <p:cNvSpPr/>
          <p:nvPr/>
        </p:nvSpPr>
        <p:spPr>
          <a:xfrm>
            <a:off x="281354" y="1519311"/>
            <a:ext cx="7906043" cy="3530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Rectángulo 29"/>
          <p:cNvSpPr/>
          <p:nvPr/>
        </p:nvSpPr>
        <p:spPr>
          <a:xfrm flipH="1" flipV="1">
            <a:off x="8274052" y="2447777"/>
            <a:ext cx="3359929" cy="3995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9" name="12 Diagrama"/>
          <p:cNvGraphicFramePr/>
          <p:nvPr>
            <p:extLst>
              <p:ext uri="{D42A27DB-BD31-4B8C-83A1-F6EECF244321}">
                <p14:modId xmlns:p14="http://schemas.microsoft.com/office/powerpoint/2010/main" val="1673817019"/>
              </p:ext>
            </p:extLst>
          </p:nvPr>
        </p:nvGraphicFramePr>
        <p:xfrm>
          <a:off x="1200722" y="1276056"/>
          <a:ext cx="734481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106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37845" y="1690688"/>
            <a:ext cx="6982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smtClean="0"/>
              <a:t>DOTACIÓN DE EQUIPOS BIOMÉDICOS PARA EL FORTALECIMIENTO DEL HOSPITAL SAN ANTONIO, PREVIA PLANIFICACIÓN CON LA E.S.E. MORENO Y CLAVIJO Y EL HOSPITAL SAN ANTONIO DE TAME.</a:t>
            </a:r>
            <a:endParaRPr lang="es-ES" b="1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3278898" y="3308921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CO" sz="3200" b="1" smtClean="0"/>
              <a:t>1.150.000.000</a:t>
            </a:r>
            <a:endParaRPr lang="es-CO" sz="3200" b="1" dirty="0" smtClean="0"/>
          </a:p>
        </p:txBody>
      </p:sp>
      <p:sp>
        <p:nvSpPr>
          <p:cNvPr id="6" name="Rectángulo 5"/>
          <p:cNvSpPr/>
          <p:nvPr/>
        </p:nvSpPr>
        <p:spPr>
          <a:xfrm>
            <a:off x="3538490" y="4003824"/>
            <a:ext cx="3112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CONTRACREDITO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8968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6"/>
            <a:ext cx="12192000" cy="677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1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ángulo 2"/>
          <p:cNvSpPr/>
          <p:nvPr/>
        </p:nvSpPr>
        <p:spPr>
          <a:xfrm>
            <a:off x="900324" y="1853811"/>
            <a:ext cx="6491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INCLUYENTES PARA LAS PERSONAS CON DISCAPACIDAD DEL DEPARTAMENTO DE ARAUCA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3224181" y="3244334"/>
            <a:ext cx="2460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Arial" pitchFamily="34" charset="0"/>
                <a:cs typeface="Arial" pitchFamily="34" charset="0"/>
              </a:rPr>
              <a:t>100.000.000</a:t>
            </a:r>
          </a:p>
        </p:txBody>
      </p:sp>
      <p:pic>
        <p:nvPicPr>
          <p:cNvPr id="6" name="Picture 2" descr="20170627_1118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084" y="4631425"/>
            <a:ext cx="3240360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4 Imagen" descr="IMG-20161124-WA002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992" y="2466678"/>
            <a:ext cx="3168352" cy="1989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314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DOS (2)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21930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" y="-2"/>
            <a:ext cx="12189718" cy="6858002"/>
          </a:xfrm>
        </p:spPr>
      </p:pic>
      <p:sp>
        <p:nvSpPr>
          <p:cNvPr id="3" name="Rectángulo 2"/>
          <p:cNvSpPr/>
          <p:nvPr/>
        </p:nvSpPr>
        <p:spPr>
          <a:xfrm>
            <a:off x="556844" y="1690688"/>
            <a:ext cx="72788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DE PROMOCIÓN SOCIAL EN SALUD PARA LA ATENCIÓN A LA POBLACIÓN EN PROCESO DE REINTEGRACIÓN Y DESMOVILIZADA EN EL DEPARTAMENTO DE ARAUCA</a:t>
            </a:r>
            <a:endParaRPr lang="es-CO" b="1" dirty="0" smtClean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54057" y="3199128"/>
            <a:ext cx="2409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30.000.000</a:t>
            </a:r>
          </a:p>
        </p:txBody>
      </p:sp>
      <p:pic>
        <p:nvPicPr>
          <p:cNvPr id="6" name="5 Imagen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879"/>
          <a:stretch/>
        </p:blipFill>
        <p:spPr>
          <a:xfrm>
            <a:off x="8319128" y="2402136"/>
            <a:ext cx="316835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6 Imag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4"/>
          <a:stretch/>
        </p:blipFill>
        <p:spPr>
          <a:xfrm>
            <a:off x="8324634" y="4608304"/>
            <a:ext cx="3168352" cy="176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409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TRES (3)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6848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4073"/>
            <a:ext cx="12323301" cy="6856613"/>
          </a:xfrm>
        </p:spPr>
      </p:pic>
      <p:sp>
        <p:nvSpPr>
          <p:cNvPr id="3" name="Rectángulo 2"/>
          <p:cNvSpPr/>
          <p:nvPr/>
        </p:nvSpPr>
        <p:spPr>
          <a:xfrm>
            <a:off x="618978" y="1867878"/>
            <a:ext cx="7244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 smtClean="0">
                <a:cs typeface="Arial" pitchFamily="34" charset="0"/>
              </a:rPr>
              <a:t>I</a:t>
            </a:r>
            <a:r>
              <a:rPr lang="es-MX" b="1" dirty="0" smtClean="0">
                <a:cs typeface="Arial" pitchFamily="34" charset="0"/>
              </a:rPr>
              <a:t>MPLEMENTACIÓN DE ESTRATEGIAS PARA EL FORTALECIMIENTO DE LAS LÍNEAS DE ACCIÓN DEL ADULTO DEL DEPARTAMENTO DE ARAUCA</a:t>
            </a:r>
            <a:endParaRPr lang="es-CO" b="1" dirty="0"/>
          </a:p>
        </p:txBody>
      </p:sp>
      <p:sp>
        <p:nvSpPr>
          <p:cNvPr id="5" name="Rectángulo 4"/>
          <p:cNvSpPr/>
          <p:nvPr/>
        </p:nvSpPr>
        <p:spPr>
          <a:xfrm>
            <a:off x="2974633" y="3149991"/>
            <a:ext cx="3121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cs typeface="Arial" pitchFamily="34" charset="0"/>
              </a:rPr>
              <a:t>3.523.571.600.00</a:t>
            </a:r>
          </a:p>
        </p:txBody>
      </p:sp>
      <p:pic>
        <p:nvPicPr>
          <p:cNvPr id="6" name="5 Imagen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879"/>
          <a:stretch/>
        </p:blipFill>
        <p:spPr>
          <a:xfrm>
            <a:off x="8384973" y="2506274"/>
            <a:ext cx="3218273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6 Imag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4"/>
          <a:stretch/>
        </p:blipFill>
        <p:spPr>
          <a:xfrm>
            <a:off x="8434895" y="4642338"/>
            <a:ext cx="3168352" cy="1738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282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SEIS (6)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12617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0" y="16635"/>
            <a:ext cx="12161580" cy="6872441"/>
          </a:xfrm>
        </p:spPr>
      </p:pic>
      <p:sp>
        <p:nvSpPr>
          <p:cNvPr id="3" name="Rectángulo 2"/>
          <p:cNvSpPr/>
          <p:nvPr/>
        </p:nvSpPr>
        <p:spPr>
          <a:xfrm>
            <a:off x="838200" y="1799716"/>
            <a:ext cx="69130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b="1" dirty="0" smtClean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350784" y="3244334"/>
            <a:ext cx="2460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Arial" pitchFamily="34" charset="0"/>
                <a:cs typeface="Arial" pitchFamily="34" charset="0"/>
              </a:rPr>
              <a:t>639.961.000</a:t>
            </a:r>
            <a:endParaRPr lang="es-CO" sz="32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354" y="2433386"/>
            <a:ext cx="3168352" cy="1857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354" y="4580169"/>
            <a:ext cx="3168352" cy="1848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2282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SEIS (6)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2869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8" name="Rectángulo 7"/>
          <p:cNvSpPr/>
          <p:nvPr/>
        </p:nvSpPr>
        <p:spPr>
          <a:xfrm>
            <a:off x="994115" y="1926638"/>
            <a:ext cx="68415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cs typeface="Arial" pitchFamily="34" charset="0"/>
              </a:rPr>
              <a:t>I</a:t>
            </a:r>
            <a:r>
              <a:rPr lang="es-ES" b="1" dirty="0" smtClean="0">
                <a:cs typeface="Arial" pitchFamily="34" charset="0"/>
              </a:rPr>
              <a:t>MPLEMENTACION DE ACCIONES DE FORTALECIMIENTO EN SALUD DE MEDIANA COMPLEJIDAD PARA LA REDUCCIÓN DE LA MORBIMORTALIDAD EN LA POBLACIÓN DE TAME, DEPARTAMENTO DE ARAUCA</a:t>
            </a:r>
            <a:endParaRPr lang="es-CO" b="1" dirty="0"/>
          </a:p>
        </p:txBody>
      </p:sp>
      <p:sp>
        <p:nvSpPr>
          <p:cNvPr id="9" name="Rectángulo 8"/>
          <p:cNvSpPr/>
          <p:nvPr/>
        </p:nvSpPr>
        <p:spPr>
          <a:xfrm>
            <a:off x="3477395" y="3362917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200" b="1" dirty="0" smtClean="0">
                <a:cs typeface="Arial" pitchFamily="34" charset="0"/>
              </a:rPr>
              <a:t>272.514.226</a:t>
            </a:r>
            <a:endParaRPr lang="es-CO" sz="3200" b="1" dirty="0">
              <a:cs typeface="Arial" pitchFamily="34" charset="0"/>
            </a:endParaRPr>
          </a:p>
        </p:txBody>
      </p:sp>
      <p:pic>
        <p:nvPicPr>
          <p:cNvPr id="10" name="Imagen 2" descr="C:\INTERVENTORIA 2016\9. CONCAPROC\3. CTO 06-731 ESE MORENO Y CLAIJO\DOC_INTERVENTORIA\6. REG FOTOGRAFICO\visita casa a casa\20161212_13015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400" y="2414130"/>
            <a:ext cx="3168352" cy="186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5" descr="C:\INTERVENTORIA 2016\9. CONCAPROC\3. CTO 06-731 ESE MORENO Y CLAIJO\DOC-CONTRATISTA\REGISTRO FOTOGRAFICO 1.2\IMG-20161215-WA0035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621" y="4528892"/>
            <a:ext cx="3136131" cy="1800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3524422" y="4061754"/>
            <a:ext cx="2409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TRES (3) MES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249090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942535" y="1926638"/>
            <a:ext cx="6865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b="1" dirty="0" smtClean="0">
                <a:cs typeface="Arial" pitchFamily="34" charset="0"/>
              </a:rPr>
              <a:t>F</a:t>
            </a:r>
            <a:r>
              <a:rPr lang="es-MX" b="1" dirty="0" smtClean="0">
                <a:cs typeface="Arial" pitchFamily="34" charset="0"/>
              </a:rPr>
              <a:t>ORTALECIMIENTO DE ACCIONES PARA EL PROGRAMA DE ATENCIÓN PSICOSOCIAL Y SALUD INTEGRAL A LAS VÍCTIMAS DEL CONFLICTO ARMADO EN EL DEPARTAMENTO DE ARAUCA.</a:t>
            </a:r>
            <a:endParaRPr lang="es-MX" b="1" dirty="0"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14909" y="3325372"/>
            <a:ext cx="2069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cs typeface="Arial" pitchFamily="34" charset="0"/>
              </a:rPr>
              <a:t>50.000.000</a:t>
            </a:r>
            <a:endParaRPr lang="es-CO" sz="3200" dirty="0"/>
          </a:p>
        </p:txBody>
      </p:sp>
      <p:pic>
        <p:nvPicPr>
          <p:cNvPr id="6" name="Imagen 5" descr="C:\Users\NATALIA\AppData\Local\Microsoft\Windows\INetCache\Content.Word\IMG_20161005_1609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t="31815" r="8827" b="9249"/>
          <a:stretch/>
        </p:blipFill>
        <p:spPr bwMode="auto">
          <a:xfrm>
            <a:off x="8382392" y="2465704"/>
            <a:ext cx="3168352" cy="1878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8" descr="C:\Users\NATALIA\AppData\Local\Microsoft\Windows\INetCache\Content.Word\IMG_20160723_1553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t="5206" r="-840" b="15812"/>
          <a:stretch/>
        </p:blipFill>
        <p:spPr bwMode="auto">
          <a:xfrm>
            <a:off x="8367581" y="4586069"/>
            <a:ext cx="3168352" cy="1792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524422" y="4061754"/>
            <a:ext cx="3201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/>
              <a:t>QUINCE (15) DÍAS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37481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1019</Words>
  <Application>Microsoft Office PowerPoint</Application>
  <PresentationFormat>Panorámica</PresentationFormat>
  <Paragraphs>116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7</dc:creator>
  <cp:lastModifiedBy>ROCIO</cp:lastModifiedBy>
  <cp:revision>30</cp:revision>
  <dcterms:created xsi:type="dcterms:W3CDTF">2017-08-25T19:03:19Z</dcterms:created>
  <dcterms:modified xsi:type="dcterms:W3CDTF">2017-08-26T13:10:11Z</dcterms:modified>
</cp:coreProperties>
</file>