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6" r:id="rId15"/>
    <p:sldId id="287" r:id="rId16"/>
    <p:sldId id="288" r:id="rId17"/>
    <p:sldId id="289" r:id="rId18"/>
    <p:sldId id="290" r:id="rId19"/>
    <p:sldId id="291" r:id="rId20"/>
    <p:sldId id="297" r:id="rId21"/>
    <p:sldId id="298" r:id="rId22"/>
    <p:sldId id="299" r:id="rId23"/>
    <p:sldId id="300" r:id="rId24"/>
    <p:sldId id="302" r:id="rId25"/>
    <p:sldId id="301" r:id="rId26"/>
    <p:sldId id="309" r:id="rId27"/>
    <p:sldId id="310" r:id="rId28"/>
    <p:sldId id="311" r:id="rId29"/>
    <p:sldId id="312" r:id="rId30"/>
    <p:sldId id="313" r:id="rId31"/>
    <p:sldId id="324" r:id="rId32"/>
    <p:sldId id="325" r:id="rId33"/>
    <p:sldId id="326" r:id="rId34"/>
    <p:sldId id="327" r:id="rId35"/>
    <p:sldId id="328" r:id="rId36"/>
    <p:sldId id="329" r:id="rId37"/>
    <p:sldId id="330" r:id="rId38"/>
    <p:sldId id="323" r:id="rId3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7214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9885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7357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8804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9319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8323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8398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8494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4336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465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283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21940-E05E-40F6-A6DB-F0F2DF4061EA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3C25C-B639-495C-B91B-E0620E78C0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3804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NUL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601013" y="1690688"/>
            <a:ext cx="71778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APOYO A PROYECTOS DE EMPRENDIMIENTO EMPRESARIAL  PRODUCTIVOS Y ASOCIATIVOS PARA PERSONAS EN CONDICIÓN DE DISCAPACIDAD Y SU RED DE CUIDADO  EN EL DEPARTAMENTO DE ARAUCA”</a:t>
            </a:r>
            <a:endParaRPr lang="es-CO" dirty="0">
              <a:cs typeface="Arial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527912" y="3308921"/>
            <a:ext cx="2800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200.000.000,00</a:t>
            </a:r>
            <a:endParaRPr lang="es-CO" sz="3200" b="1" dirty="0">
              <a:cs typeface="Arial" pitchFamily="34" charset="0"/>
            </a:endParaRPr>
          </a:p>
        </p:txBody>
      </p:sp>
      <p:pic>
        <p:nvPicPr>
          <p:cNvPr id="11" name="9 Imag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6875" y="2136599"/>
            <a:ext cx="327998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Imagen" descr="F:\LUZ MARY\FOTOS\IMG-20170112-WA003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06875" y="4296098"/>
            <a:ext cx="327998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ángulo 12"/>
          <p:cNvSpPr/>
          <p:nvPr/>
        </p:nvSpPr>
        <p:spPr>
          <a:xfrm>
            <a:off x="3060245" y="3985415"/>
            <a:ext cx="2672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SEIS (6)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0851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594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01013" y="1833994"/>
            <a:ext cx="71649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CO" b="1" dirty="0" smtClean="0">
                <a:cs typeface="Arial" pitchFamily="34" charset="0"/>
              </a:rPr>
              <a:t>“FORTALECIMIENTO  DE LA MESA DEPARTAMENTAL  DE CONCERTACIÓN INDÍGENA EN EL DEPARTAMENTO  DE ARAUCA” </a:t>
            </a:r>
            <a:endParaRPr lang="es-CO" sz="1400" b="1" dirty="0">
              <a:ea typeface="Calibri" pitchFamily="34" charset="0"/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53771" y="3308921"/>
            <a:ext cx="2592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33.000.000,00</a:t>
            </a:r>
            <a:endParaRPr lang="es-CO" sz="3200" b="1" dirty="0">
              <a:cs typeface="Arial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060245" y="4073212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  <p:pic>
        <p:nvPicPr>
          <p:cNvPr id="11" name="4 Imagen" descr="C:\Users\GOBIER03\Desktop\FOTOS MESA INDIGENA\IMG_20170724_1022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40549" y="2244956"/>
            <a:ext cx="323755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GOBIER03\Desktop\FOTOS MESA INDIGENA\IMG_20170731_1205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40548" y="4502992"/>
            <a:ext cx="323755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219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26771" y="1690688"/>
            <a:ext cx="71391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CO" b="1" dirty="0" smtClean="0">
                <a:cs typeface="Arial" pitchFamily="34" charset="0"/>
              </a:rPr>
              <a:t>“FORTALECIMIENTO DE LA AUTONOMÍA Y TERRITORIO MEDIANTE ESTRATEGIA DE SISTEMA DE PRODUCCIÓN PROPIO DE LOS PUEBLOS INDÍGENAS DEL DEPARTAMENTO DE ARAUCA”</a:t>
            </a:r>
            <a:endParaRPr lang="es-CO" sz="1400" b="1" dirty="0">
              <a:ea typeface="Calibri" pitchFamily="34" charset="0"/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40483" y="3283537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b="1" dirty="0" smtClean="0">
                <a:solidFill>
                  <a:srgbClr val="000000"/>
                </a:solidFill>
                <a:ea typeface="Calibri" pitchFamily="34" charset="0"/>
                <a:cs typeface="Arial" pitchFamily="34" charset="0"/>
              </a:rPr>
              <a:t>190.299.100</a:t>
            </a:r>
            <a:endParaRPr lang="es-CO" sz="3200" b="1" dirty="0">
              <a:solidFill>
                <a:srgbClr val="000000"/>
              </a:solidFill>
              <a:ea typeface="Calibri" pitchFamily="34" charset="0"/>
              <a:cs typeface="Arial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060245" y="4073212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  <p:pic>
        <p:nvPicPr>
          <p:cNvPr id="11" name="4 Imagen" descr="C:\Users\GOBIER03\Desktop\FOTOS MESA INDIGENA\IMG_20170724_1022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40549" y="2244956"/>
            <a:ext cx="323755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GOBIER03\Desktop\FOTOS MESA INDIGENA\IMG_20170731_1205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40548" y="4502992"/>
            <a:ext cx="323755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363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26771" y="1732066"/>
            <a:ext cx="71520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“APOYO AL RESTABLECIMIENTO DE DERECHOS A LOS INDÍGENAS CON CONSUMO DE SUSTANCIAS PSICOACTIVAS EN EL DEPARTAMENTO DE ARAUCA”</a:t>
            </a:r>
          </a:p>
          <a:p>
            <a:pPr algn="just"/>
            <a:endParaRPr lang="es-CO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241678" y="3201199"/>
            <a:ext cx="2162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rgbClr val="000000"/>
                </a:solidFill>
                <a:ea typeface="Calibri" pitchFamily="34" charset="0"/>
                <a:cs typeface="Arial" pitchFamily="34" charset="0"/>
              </a:rPr>
              <a:t>$</a:t>
            </a:r>
            <a:r>
              <a:rPr lang="es-CO" sz="32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es-CO" sz="32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5.400.000</a:t>
            </a:r>
            <a:endParaRPr lang="es-CO" sz="3200" dirty="0"/>
          </a:p>
        </p:txBody>
      </p:sp>
      <p:pic>
        <p:nvPicPr>
          <p:cNvPr id="10" name="Imagen 1" descr="La imagen puede contener: 10 personas, personas sonriendo, personas de pie, exterior y naturalez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7533" y="2467529"/>
            <a:ext cx="3165072" cy="1840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4" descr="La imagen puede contener: 3 persona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71269" y="4535287"/>
            <a:ext cx="315133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ángulo 11"/>
          <p:cNvSpPr/>
          <p:nvPr/>
        </p:nvSpPr>
        <p:spPr>
          <a:xfrm>
            <a:off x="3060245" y="4073212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358667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01013" y="1732066"/>
            <a:ext cx="72035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CO" b="1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IMPLEMENTACIÓN DE PROYECTOS PRODUCTIVOS PARA EL FORTALECIMIENTO DE LOS DERECHOS ECONÓMICOS Y POLÍTICOS DE LA POBLACIÓN AFRODESCENDIENTE DEL DEPARTAMENTO DE ARAUCA</a:t>
            </a:r>
            <a:r>
              <a:rPr lang="es-CO" b="1" dirty="0" smtClean="0">
                <a:ea typeface="Calibri" pitchFamily="34" charset="0"/>
                <a:cs typeface="Arial" pitchFamily="34" charset="0"/>
              </a:rPr>
              <a:t>”</a:t>
            </a:r>
            <a:endParaRPr lang="es-CO" b="1" dirty="0">
              <a:ea typeface="Calibri" pitchFamily="34" charset="0"/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444060" y="3261765"/>
            <a:ext cx="2685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b="1" dirty="0" smtClean="0">
                <a:solidFill>
                  <a:srgbClr val="000000"/>
                </a:solidFill>
                <a:cs typeface="Arial" pitchFamily="34" charset="0"/>
              </a:rPr>
              <a:t>99.200.000,00 </a:t>
            </a:r>
            <a:endParaRPr lang="es-CO" sz="3200" b="1" dirty="0">
              <a:cs typeface="Arial" pitchFamily="34" charset="0"/>
            </a:endParaRPr>
          </a:p>
        </p:txBody>
      </p:sp>
      <p:pic>
        <p:nvPicPr>
          <p:cNvPr id="10" name="10 Imagen" descr="C:\ANNY MELO\PROYECTO AFRODESCENDIENTES\FOTOS\Entrega ELEMENTOS DE ASEPSIA tame\IMG-20170802-WA0042.jpg"/>
          <p:cNvPicPr>
            <a:picLocks noChangeAspect="1" noChangeArrowheads="1"/>
          </p:cNvPicPr>
          <p:nvPr/>
        </p:nvPicPr>
        <p:blipFill>
          <a:blip r:embed="rId4"/>
          <a:srcRect l="11877" r="15158" b="5882"/>
          <a:stretch>
            <a:fillRect/>
          </a:stretch>
        </p:blipFill>
        <p:spPr bwMode="auto">
          <a:xfrm>
            <a:off x="8255358" y="2175952"/>
            <a:ext cx="3276353" cy="203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8 Imagen" descr="C:\ANNY MELO\PROYECTO AFRODESCENDIENTES\FOTOS\GALLINAS\1 VISITA A GALPONES\IMG-20170527-WA0048.jpg"/>
          <p:cNvPicPr>
            <a:picLocks noChangeAspect="1" noChangeArrowheads="1"/>
          </p:cNvPicPr>
          <p:nvPr/>
        </p:nvPicPr>
        <p:blipFill>
          <a:blip r:embed="rId5"/>
          <a:srcRect l="20586" t="25000" r="4755"/>
          <a:stretch>
            <a:fillRect/>
          </a:stretch>
        </p:blipFill>
        <p:spPr bwMode="auto">
          <a:xfrm>
            <a:off x="8255358" y="4343400"/>
            <a:ext cx="3276353" cy="203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ángulo 11"/>
          <p:cNvSpPr/>
          <p:nvPr/>
        </p:nvSpPr>
        <p:spPr>
          <a:xfrm>
            <a:off x="3098882" y="4073212"/>
            <a:ext cx="2672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SEIS (6)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66736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26771" y="1690688"/>
            <a:ext cx="71391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CO" b="1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IMPLEMENTACIÓN DE PROYECTOS PRODUCTIVOS PARA EL FORTALECIMIENTO DE LOS DERECHOS ECONÓMICOS Y POLÍTICOS DE LA POBLACIÓN AFRODESCENDIENTE DEL DEPARTAMENTO DE ARAUCA”</a:t>
            </a:r>
            <a:endParaRPr lang="es-ES" b="1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600244" y="3270284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rgbClr val="000000"/>
                </a:solidFill>
                <a:cs typeface="Arial" charset="0"/>
              </a:rPr>
              <a:t>280.850.000</a:t>
            </a:r>
            <a:endParaRPr lang="es-CO" sz="3200" b="1" dirty="0">
              <a:cs typeface="Arial" pitchFamily="34" charset="0"/>
            </a:endParaRPr>
          </a:p>
        </p:txBody>
      </p:sp>
      <p:pic>
        <p:nvPicPr>
          <p:cNvPr id="10" name="5 Imagen" descr="C:\Users\EQUIPO1\Desktop\hoja de vida f &amp; certificados\FOTOS CEL\Dulces y gastronomia\Dulces\20170616_1754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6872" y="2310070"/>
            <a:ext cx="3223859" cy="192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7 Imagen" descr="C:\Users\EQUIPO1\Desktop\hoja de vida f &amp; certificados\FOTOS CEL\Dulces y gastronomia\Dulces\20170520_1833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06873" y="4353059"/>
            <a:ext cx="3230673" cy="193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ángulo 11"/>
          <p:cNvSpPr/>
          <p:nvPr/>
        </p:nvSpPr>
        <p:spPr>
          <a:xfrm>
            <a:off x="3098882" y="4073212"/>
            <a:ext cx="2672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SEIS (6)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18992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88135" y="1860856"/>
            <a:ext cx="7216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CO" b="1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FORTALECIMIENTO ORGANIZACIONAL Y CULTURAL DE LA POBLACIÓN AFRODECENDIENTE DEL DEPARTAMENTO DE ARAUCA”</a:t>
            </a:r>
            <a:endParaRPr lang="es-ES" b="1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431573" y="3308921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rgbClr val="000000"/>
                </a:solidFill>
                <a:cs typeface="Arial" charset="0"/>
              </a:rPr>
              <a:t>169.850.000</a:t>
            </a:r>
            <a:endParaRPr lang="es-CO" sz="3200" dirty="0"/>
          </a:p>
        </p:txBody>
      </p:sp>
      <p:pic>
        <p:nvPicPr>
          <p:cNvPr id="10" name="13 Imagen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19753" y="2235537"/>
            <a:ext cx="3217795" cy="19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9 Imagen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9753" y="4391696"/>
            <a:ext cx="3217796" cy="197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ángulo 11"/>
          <p:cNvSpPr/>
          <p:nvPr/>
        </p:nvSpPr>
        <p:spPr>
          <a:xfrm>
            <a:off x="3098882" y="4073212"/>
            <a:ext cx="2672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SEIS (6)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47451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74501" y="1862243"/>
            <a:ext cx="6585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cs typeface="Arial" pitchFamily="34" charset="0"/>
              </a:rPr>
              <a:t>“</a:t>
            </a:r>
            <a:r>
              <a:rPr lang="es-CO" b="1" dirty="0" smtClean="0">
                <a:ea typeface="Calibri" pitchFamily="34" charset="0"/>
                <a:cs typeface="Arial" pitchFamily="34" charset="0"/>
              </a:rPr>
              <a:t>APOYO Y FORTALECIMIENTO A LA MESA DEPARTAMENTAL DE PARTICIPACIÓN DE VICTIMAS DE ARAUCA”</a:t>
            </a:r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3675058" y="3248694"/>
            <a:ext cx="20697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b="1" dirty="0" smtClean="0">
                <a:solidFill>
                  <a:srgbClr val="000000"/>
                </a:solidFill>
                <a:ea typeface="Calibri" pitchFamily="34" charset="0"/>
                <a:cs typeface="Arial" pitchFamily="34" charset="0"/>
              </a:rPr>
              <a:t>49.990.200</a:t>
            </a:r>
            <a:endParaRPr lang="es-CO" sz="3200" b="1" dirty="0">
              <a:cs typeface="Arial" pitchFamily="34" charset="0"/>
            </a:endParaRPr>
          </a:p>
        </p:txBody>
      </p:sp>
      <p:pic>
        <p:nvPicPr>
          <p:cNvPr id="10" name="Picture 26" descr="C:\Users\GOBIER16\Desktop\SUPERVISIONES 2016\CTO 622 DE 2016\1\IMG_20170215_0850396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3041" y="3493587"/>
            <a:ext cx="330277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ángulo 10"/>
          <p:cNvSpPr/>
          <p:nvPr/>
        </p:nvSpPr>
        <p:spPr>
          <a:xfrm>
            <a:off x="3098882" y="4073212"/>
            <a:ext cx="31373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DOCE (12)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91698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39650" y="1847977"/>
            <a:ext cx="72937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CO" b="1" dirty="0" smtClean="0">
                <a:cs typeface="Arial" pitchFamily="34" charset="0"/>
              </a:rPr>
              <a:t>“ESTABLECIMIENTO DE (25) UNIDADES DE PRODUCCIÓN PISCÍCOLA PARA LA SEGURIDAD ALIMENTARIA Y AUTO CONSUMO DE LAS VICTIMAS</a:t>
            </a:r>
            <a:r>
              <a:rPr lang="es-CO" b="1" dirty="0" smtClean="0">
                <a:ea typeface="Calibri" pitchFamily="34" charset="0"/>
                <a:cs typeface="Arial" pitchFamily="34" charset="0"/>
              </a:rPr>
              <a:t>”</a:t>
            </a:r>
          </a:p>
          <a:p>
            <a:endParaRPr lang="es-CO" b="1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501192" y="3300210"/>
            <a:ext cx="20697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b="1" dirty="0" smtClean="0">
                <a:solidFill>
                  <a:srgbClr val="000000"/>
                </a:solidFill>
                <a:ea typeface="Calibri" pitchFamily="34" charset="0"/>
                <a:cs typeface="Arial" pitchFamily="34" charset="0"/>
              </a:rPr>
              <a:t>50.000.000</a:t>
            </a:r>
            <a:endParaRPr lang="es-CO" sz="3200" b="1" dirty="0">
              <a:cs typeface="Arial" pitchFamily="34" charset="0"/>
            </a:endParaRPr>
          </a:p>
        </p:txBody>
      </p:sp>
      <p:pic>
        <p:nvPicPr>
          <p:cNvPr id="10" name="Picture 5" descr="C:\Users\GOBIER16\Desktop\SUPERVISIONES 2016\CTO 639 DE 2016\IMG-20170411-WA0029.jpg"/>
          <p:cNvPicPr>
            <a:picLocks noChangeAspect="1" noChangeArrowheads="1"/>
          </p:cNvPicPr>
          <p:nvPr/>
        </p:nvPicPr>
        <p:blipFill>
          <a:blip r:embed="rId4"/>
          <a:srcRect t="45152" r="33278" b="14493"/>
          <a:stretch>
            <a:fillRect/>
          </a:stretch>
        </p:blipFill>
        <p:spPr bwMode="auto">
          <a:xfrm>
            <a:off x="8327068" y="2220059"/>
            <a:ext cx="3189974" cy="201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GOBIER16\Desktop\SUPERVISIONES 2016\CTO 639 DE 2016\IMG-20170411-WA0036.jpg"/>
          <p:cNvPicPr>
            <a:picLocks noChangeAspect="1" noChangeArrowheads="1"/>
          </p:cNvPicPr>
          <p:nvPr/>
        </p:nvPicPr>
        <p:blipFill>
          <a:blip r:embed="rId5"/>
          <a:srcRect l="13191" t="16608" r="10338" b="33495"/>
          <a:stretch>
            <a:fillRect/>
          </a:stretch>
        </p:blipFill>
        <p:spPr bwMode="auto">
          <a:xfrm>
            <a:off x="8319752" y="4353059"/>
            <a:ext cx="3262473" cy="201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ángulo 11"/>
          <p:cNvSpPr/>
          <p:nvPr/>
        </p:nvSpPr>
        <p:spPr>
          <a:xfrm>
            <a:off x="3060245" y="4073212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68623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01014" y="1682618"/>
            <a:ext cx="7216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cs typeface="Arial" pitchFamily="34" charset="0"/>
              </a:rPr>
              <a:t>“</a:t>
            </a:r>
            <a:r>
              <a:rPr lang="es-CO" b="1" dirty="0" smtClean="0">
                <a:solidFill>
                  <a:srgbClr val="000000"/>
                </a:solidFill>
                <a:cs typeface="Arial" pitchFamily="34" charset="0"/>
              </a:rPr>
              <a:t>APOYO  Y ASISTENCIA PARA LA REUBICACIÓN Y ACOMPAÑAMIENTO INTEGRAL A LAS FAMILIAS VICTIMAS PRIORIZADAS PARA LA REUBICACIÓN EN EL DEPARTAMENTO DE ARAUCA DE LAS VICTIMAS”</a:t>
            </a:r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3443512" y="3274693"/>
            <a:ext cx="2460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b="1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150.000.000</a:t>
            </a:r>
            <a:endParaRPr lang="es-CO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GOBIER16\Desktop\SUPERVISIONES 2016\CTO 456 DE 2016 CAÑO MICO\MARZO\IMG-20170322-WA00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6873" y="2119485"/>
            <a:ext cx="320391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Users\GOBIER16\Downloads\IMG-20170622-WA00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06873" y="4278984"/>
            <a:ext cx="3203914" cy="204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ángulo 11"/>
          <p:cNvSpPr/>
          <p:nvPr/>
        </p:nvSpPr>
        <p:spPr>
          <a:xfrm>
            <a:off x="3060245" y="4073212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49794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41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38200" y="1836485"/>
            <a:ext cx="66830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cs typeface="Arial" pitchFamily="34" charset="0"/>
              </a:rPr>
              <a:t>“</a:t>
            </a:r>
            <a:r>
              <a:rPr lang="es-CO" b="1" dirty="0" smtClean="0">
                <a:solidFill>
                  <a:srgbClr val="000000"/>
                </a:solidFill>
                <a:cs typeface="Arial" pitchFamily="34" charset="0"/>
              </a:rPr>
              <a:t>APOYO AL PROCESO DE CARACTERIZACIÓN DE LA POBLACIÓN VICTIMA EN EL DEPARTAMENTO DE ARAUCA”</a:t>
            </a:r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3540788" y="3296042"/>
            <a:ext cx="3029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Arial" pitchFamily="34" charset="0"/>
                <a:cs typeface="Arial" pitchFamily="34" charset="0"/>
              </a:rPr>
              <a:t>200.530.284,64</a:t>
            </a:r>
            <a:endParaRPr lang="es-CO" sz="3200" dirty="0"/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2672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SEIS (6) MESES</a:t>
            </a:r>
            <a:endParaRPr lang="es-CO" sz="3200" b="1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 l="16750" t="60995" r="25626" b="10001"/>
          <a:stretch>
            <a:fillRect/>
          </a:stretch>
        </p:blipFill>
        <p:spPr bwMode="auto">
          <a:xfrm>
            <a:off x="8281115" y="4340179"/>
            <a:ext cx="3268309" cy="202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/>
          <a:srcRect l="26625" t="40225" r="28751" b="23334"/>
          <a:stretch>
            <a:fillRect/>
          </a:stretch>
        </p:blipFill>
        <p:spPr bwMode="auto">
          <a:xfrm>
            <a:off x="8281114" y="2231201"/>
            <a:ext cx="3268309" cy="202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923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38199" y="1732066"/>
            <a:ext cx="68118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solidFill>
                  <a:srgbClr val="000000"/>
                </a:solidFill>
                <a:cs typeface="Arial" pitchFamily="34" charset="0"/>
              </a:rPr>
              <a:t>“IMPLEMENTACIÓN DE UN PROGRAMA DE FORMACIÓN EN COMPETENCIAS LABORALES Y TÉCNICAS A JÓVENES VICTIMAS DEL DEPARTAMENTO DE ARAUCA”</a:t>
            </a:r>
            <a:endParaRPr lang="es-CO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28697" y="3275727"/>
            <a:ext cx="31438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Arial" pitchFamily="34" charset="0"/>
                <a:cs typeface="Arial" pitchFamily="34" charset="0"/>
              </a:rPr>
              <a:t> 200.000.000,00</a:t>
            </a:r>
            <a:endParaRPr lang="es-CO" sz="3200" dirty="0"/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31373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DOCE (12)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71702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38199" y="1873735"/>
            <a:ext cx="6721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solidFill>
                  <a:srgbClr val="000000"/>
                </a:solidFill>
                <a:cs typeface="Arial" pitchFamily="34" charset="0"/>
              </a:rPr>
              <a:t>“DESARROLLO DE MEDIDAS DE REPARACIÓN E INICIATIVAS  DE PAZ  Y RECONCILIACIÓN EN EL DEPARTAMENTO”</a:t>
            </a:r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3604908" y="3257405"/>
            <a:ext cx="28023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b="1" dirty="0" smtClean="0">
                <a:latin typeface="Arial" pitchFamily="34" charset="0"/>
                <a:cs typeface="Arial" pitchFamily="34" charset="0"/>
              </a:rPr>
              <a:t>84.726.790,00</a:t>
            </a:r>
            <a:endParaRPr lang="es-CO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13" descr="C:\Users\GOBIER16\Downloads\IMG-20170503-WA005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6873" y="2253802"/>
            <a:ext cx="3306945" cy="200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C:\Users\GOBIER16\Downloads\IMG-20170503-WA00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06873" y="4365937"/>
            <a:ext cx="3306945" cy="197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ángulo 11"/>
          <p:cNvSpPr/>
          <p:nvPr/>
        </p:nvSpPr>
        <p:spPr>
          <a:xfrm>
            <a:off x="3098882" y="4073212"/>
            <a:ext cx="2123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UN (1) MES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305107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99562" y="1862243"/>
            <a:ext cx="6876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IMPLEMENTACIÓN DE LA ESTRATEGIA DE ATENCIÓN INTEGRAL A LA PRIMERA INFANCIA EN EL DEPARTAMENTO DE ARAUCA”</a:t>
            </a:r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3553668" y="3270284"/>
            <a:ext cx="3029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280.000.000,00</a:t>
            </a:r>
            <a:endParaRPr lang="es-CO" sz="3200" dirty="0"/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3065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CINCO (5)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3634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26771" y="1690688"/>
            <a:ext cx="71520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DESARROLLO DE ACCIONES DE CORRESPONSABILIDAD ENTRE LA FAMILIA, SOCIEDAD Y EL ESTADO PARA EL CUIDADO Y PROTECCIÓN INTEGRAL DE LA INFANCIA EN EL DEPARTAMENTO DE ARAUCA”</a:t>
            </a:r>
            <a:endParaRPr lang="es-CO" b="1" dirty="0" smtClean="0">
              <a:ea typeface="Calibri"/>
              <a:cs typeface="Arial" pitchFamily="34" charset="0"/>
            </a:endParaRPr>
          </a:p>
          <a:p>
            <a:endParaRPr lang="es-CO" b="1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08968" y="3283163"/>
            <a:ext cx="3029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280.000.000,00</a:t>
            </a:r>
            <a:endParaRPr lang="es-CO" sz="3200" dirty="0"/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3065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CINCO (5)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85004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78289" y="1755036"/>
            <a:ext cx="6752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IMPLEMENTACIÓN DE ACCIONES Y DESARROLLO DE ESTRATEGIAS QUE BRINDEN PROTECCIÓN INTEGRAL A LA ADOLESCENCIA EN EL DEPARTAMENTO DE ARAUCA”</a:t>
            </a:r>
            <a:endParaRPr lang="es-CO" b="1" dirty="0"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08968" y="3283163"/>
            <a:ext cx="3029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280.000.000,00</a:t>
            </a:r>
            <a:endParaRPr lang="es-CO" sz="3200" dirty="0"/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3065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CINCO (5)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6169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75257" y="1664883"/>
            <a:ext cx="71649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FORTALECIMIENTO DE ESTRATEGIAS Y ACCIONES PARA LA IMPLEMENTACIÓN DE LA POLÍTICA PUBLICA DE JUVENTUD EN EL DEPARTAMENTO DE ARAUCA”</a:t>
            </a:r>
            <a:endParaRPr lang="es-CO" dirty="0"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08968" y="3283163"/>
            <a:ext cx="3029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280.000.000,00</a:t>
            </a:r>
            <a:endParaRPr lang="es-CO" sz="3200" dirty="0"/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3065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CINCO (5)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86882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52529" y="1732066"/>
            <a:ext cx="70876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DESARROLLO DE ACCIONES PARA LA  PREVENCIÓN DE VIOLENCIAS BASADAS EN GÉNERO, PROMOCIÓN Y RECONOCIMIENTO DE DERECHOS CON ENFOQUE DIFERENCIAL  DE LAS MUJERES, NIÑAS Y ADOLESCENTES  URBANO RURAL DEL DEPARTAMENTO DE ARAUCA</a:t>
            </a:r>
            <a:endParaRPr lang="es-CO" b="1" dirty="0"/>
          </a:p>
        </p:txBody>
      </p:sp>
      <p:sp>
        <p:nvSpPr>
          <p:cNvPr id="9" name="Rectángulo 8"/>
          <p:cNvSpPr/>
          <p:nvPr/>
        </p:nvSpPr>
        <p:spPr>
          <a:xfrm>
            <a:off x="3564813" y="3283163"/>
            <a:ext cx="2265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100,000,000</a:t>
            </a:r>
            <a:endParaRPr lang="es-CO" sz="3200" b="1" dirty="0"/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2377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EJECUCIÓN 2</a:t>
            </a:r>
            <a:endParaRPr lang="es-CO" sz="3200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8015" y="4478206"/>
            <a:ext cx="3304209" cy="182715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8015" y="2549301"/>
            <a:ext cx="3304209" cy="17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78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38199" y="1579586"/>
            <a:ext cx="69020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cap="all" dirty="0" smtClean="0"/>
              <a:t>“IMPLEMENTACION DE PROYECTOS PRODUCTIVOS PARA EL FORTALECIMIENTO DE LOS DERECHOS ECONOMICOS Y POLITICOS DE LA POBLACION AFRODESCENDIENTE DEL DEPARTAMENTO DE ARAUCA. “mujer emprende Arauca”</a:t>
            </a:r>
            <a:endParaRPr lang="es-CO" b="1" dirty="0"/>
          </a:p>
        </p:txBody>
      </p:sp>
      <p:sp>
        <p:nvSpPr>
          <p:cNvPr id="9" name="Rectángulo 8"/>
          <p:cNvSpPr/>
          <p:nvPr/>
        </p:nvSpPr>
        <p:spPr>
          <a:xfrm>
            <a:off x="3612572" y="3308921"/>
            <a:ext cx="2265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700,000,000</a:t>
            </a:r>
            <a:endParaRPr lang="es-CO" sz="3200" b="1" dirty="0"/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2672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SEIS (6) MESES</a:t>
            </a:r>
            <a:endParaRPr lang="es-CO" sz="3200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8012" y="4507605"/>
            <a:ext cx="3290391" cy="19254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0694" y="2422400"/>
            <a:ext cx="3267710" cy="180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34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38199" y="1835098"/>
            <a:ext cx="6876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cap="all" dirty="0" smtClean="0"/>
              <a:t>“</a:t>
            </a:r>
            <a:r>
              <a:rPr lang="es-ES" b="1" dirty="0" smtClean="0"/>
              <a:t>ADECUACION DE LA INFRAESTRUCTURA FISICA DE LA CASA DE LA MUJER DEL MUNICIPIO DE TAME, DEPARTAMENTO DE ARAUCA.</a:t>
            </a:r>
            <a:endParaRPr lang="es-CO" b="1" dirty="0"/>
          </a:p>
        </p:txBody>
      </p:sp>
      <p:sp>
        <p:nvSpPr>
          <p:cNvPr id="9" name="Rectángulo 8"/>
          <p:cNvSpPr/>
          <p:nvPr/>
        </p:nvSpPr>
        <p:spPr>
          <a:xfrm>
            <a:off x="3599693" y="3308921"/>
            <a:ext cx="2268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285.000.000</a:t>
            </a:r>
            <a:endParaRPr lang="es-CO" sz="3200" b="1" dirty="0"/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2799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TRES (3) MESES</a:t>
            </a:r>
            <a:endParaRPr lang="es-CO" sz="3200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9816" y="2453447"/>
            <a:ext cx="3211384" cy="177699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9815" y="4404575"/>
            <a:ext cx="3279499" cy="201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6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95459" y="1732066"/>
            <a:ext cx="70189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CO" b="1" dirty="0" smtClean="0">
                <a:cs typeface="Arial" pitchFamily="34" charset="0"/>
              </a:rPr>
              <a:t> “APOYO DE ACCIONES EN CUMPLIMIENTO DE LA POLÍTICA PÚBLICA PARA LA ATENCIÓN INTEGRAL A LA PRIMERA INFANCIA EN EL DEPARTAMENTO DE ARAUCA”</a:t>
            </a:r>
            <a:endParaRPr lang="es-CO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766176" y="3163316"/>
            <a:ext cx="34852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$ 199.999.950,00 </a:t>
            </a:r>
            <a:endParaRPr lang="es-CO" sz="3200" dirty="0"/>
          </a:p>
        </p:txBody>
      </p:sp>
      <p:pic>
        <p:nvPicPr>
          <p:cNvPr id="10" name="Imagen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9752" y="2193731"/>
            <a:ext cx="32051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9752" y="4371206"/>
            <a:ext cx="32051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ángulo 13"/>
          <p:cNvSpPr/>
          <p:nvPr/>
        </p:nvSpPr>
        <p:spPr>
          <a:xfrm>
            <a:off x="3060245" y="3985415"/>
            <a:ext cx="3065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CINCO (5)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396194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36620" y="1690688"/>
            <a:ext cx="73066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/>
              <a:t>DESARROLLO DE UN PROGRAMA EN PROMOCION DE MECANISMOS DE PARTICIPACIÓN CIUDADANA Y CONTROL SOCIAL A MUJERES CON ENFOQUE DIFERENCIAL DEL DEPARTAMENTO DE ARAUCA</a:t>
            </a:r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3651069" y="3206263"/>
            <a:ext cx="2371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100.000.000 </a:t>
            </a:r>
            <a:endParaRPr lang="es-CO" sz="3200" dirty="0"/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27045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DOS (2) MESES</a:t>
            </a:r>
            <a:endParaRPr lang="es-CO" sz="3200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5510" y="4340179"/>
            <a:ext cx="3239535" cy="203706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2146" y="2021983"/>
            <a:ext cx="3812146" cy="240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26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25057" y="169068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CO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FOMENTO DE VALORES EN LA COMUNIDAD ARAUCANA, QUE PROPICIEN EL RESPETO Y LA NO DISCRIMINACIÓN A LA POBLACIÓN CON DISCAPACIDAD”</a:t>
            </a:r>
            <a:endParaRPr lang="es-CO" b="1" dirty="0"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048000" y="310583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 smtClean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 150.000.000,00 </a:t>
            </a:r>
            <a:endParaRPr lang="es-CO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4213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25057" y="169068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dirty="0" smtClean="0">
                <a:cs typeface="Arial" pitchFamily="34" charset="0"/>
              </a:rPr>
              <a:t>“</a:t>
            </a:r>
            <a:r>
              <a:rPr lang="es-MX" b="1" dirty="0" smtClean="0">
                <a:cs typeface="Arial" pitchFamily="34" charset="0"/>
              </a:rPr>
              <a:t>FORTALECIMIENTO A LAS PERSONAS CON DISCAPACIDAD Y CUIDADORES EN LIDERAZGO ACTIVO, ORGANIZACIÓN Y ASOCIATIVIDAD, EN EL TERRITORIO”</a:t>
            </a:r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3221428" y="3252201"/>
            <a:ext cx="3029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200.000.000,00</a:t>
            </a:r>
            <a:endParaRPr lang="es-CO" sz="3200" dirty="0"/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407605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61621" y="1470012"/>
            <a:ext cx="66111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 smtClean="0">
                <a:cs typeface="Arial" pitchFamily="34" charset="0"/>
              </a:rPr>
              <a:t>“</a:t>
            </a:r>
            <a:r>
              <a:rPr lang="es-MX" b="1" dirty="0" smtClean="0">
                <a:cs typeface="Arial" pitchFamily="34" charset="0"/>
              </a:rPr>
              <a:t>IMPLEMENTACIÓN DE ACCIONES QUE PERMITAN LA GENERACIÓN DE INGRESOS Y OPORTUNIDAD LABORAL DE LAS PERSONAS EN CONDICIÓN DE DISCAPACIDAD, FAMILIARES Y CUIDADORES, EN LOS MUNICIPIOS DEL DEPARTAMENTO”</a:t>
            </a:r>
            <a:endParaRPr lang="es-CO" b="1" dirty="0"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79668" y="3255376"/>
            <a:ext cx="29161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22.982.000,00 </a:t>
            </a:r>
            <a:endParaRPr lang="es-CO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398284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098882" y="4073212"/>
            <a:ext cx="2799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TRES (3) MESES</a:t>
            </a:r>
            <a:endParaRPr lang="es-CO" sz="3200" b="1" dirty="0"/>
          </a:p>
        </p:txBody>
      </p:sp>
      <p:sp>
        <p:nvSpPr>
          <p:cNvPr id="9" name="Rectángulo 8"/>
          <p:cNvSpPr/>
          <p:nvPr/>
        </p:nvSpPr>
        <p:spPr>
          <a:xfrm>
            <a:off x="838200" y="191245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b="1" dirty="0" smtClean="0">
                <a:cs typeface="Arial" pitchFamily="34" charset="0"/>
              </a:rPr>
              <a:t>“APOYO A LA OPERATIVIDAD DE LA MESA DEPARTAMENTAL DE CONCERTACIÓN INDÍGENA DEL DPTO. DE ARAUCA”</a:t>
            </a:r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3658755" y="3308921"/>
            <a:ext cx="20697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50.000.000</a:t>
            </a:r>
            <a:endParaRPr lang="es-CO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70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38200" y="1926638"/>
            <a:ext cx="66830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CO" b="1" dirty="0" smtClean="0">
                <a:cs typeface="Arial" pitchFamily="34" charset="0"/>
              </a:rPr>
              <a:t>“APOYO AL LIDERAZGO JUVENIL DE LOS JÓVENES INDÍGENAS CON MODALIDAD DE INTERNADO EN EL DEPARTAMENTO DE ARAUCA”</a:t>
            </a:r>
            <a:endParaRPr lang="es-CO" b="1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517086" y="3213911"/>
            <a:ext cx="20697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b="1" dirty="0" smtClean="0"/>
              <a:t>84.584.484</a:t>
            </a:r>
            <a:endParaRPr lang="es-CO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2799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TRES (3)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36515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000259" y="192663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es-CO" b="1" dirty="0" smtClean="0">
                <a:cs typeface="Arial" pitchFamily="34" charset="0"/>
              </a:rPr>
              <a:t>“APOYO A LA ATENCIÓN INTEGRAL A LA FAMILIA INDÍGENA EN EL DEPARTAMENTO DE ARAUCA-RESGUARDO LA ESPERANZA”</a:t>
            </a:r>
            <a:endParaRPr lang="es-CO" b="1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16155" y="3308921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150.000.000</a:t>
            </a:r>
            <a:endParaRPr lang="es-CO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2799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TRES (3)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01433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74502" y="169068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es-CO" b="1" dirty="0" smtClean="0">
                <a:cs typeface="Arial" pitchFamily="34" charset="0"/>
              </a:rPr>
              <a:t>“APOYO A LAS ESTRATEGIAS DEL EMPODERAMIENTO DE LA GUARDIA INDÍGENAS COMO FORTALECIMIENTO AL GOBIERNO PROPIO EN EL DEPARTAMENTO DE ARAUCA”</a:t>
            </a:r>
            <a:endParaRPr lang="es-CO" b="1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638882" y="3244334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100.000.000</a:t>
            </a:r>
            <a:endParaRPr lang="es-CO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098882" y="4073212"/>
            <a:ext cx="2799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TRES (3)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38754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660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38200" y="1822219"/>
            <a:ext cx="67088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APOYO A LA REALIZACIÓN DE ACCIONES PARA LA PROTECCIÓN INTEGRAL PARA LA INFANCIA EN EL DEPARTAMENTO DE ARAUCA</a:t>
            </a:r>
            <a:r>
              <a:rPr lang="es-CO" b="1" dirty="0" smtClean="0">
                <a:cs typeface="Arial" pitchFamily="34" charset="0"/>
              </a:rPr>
              <a:t>”</a:t>
            </a:r>
            <a:endParaRPr lang="es-CO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21848" y="3257405"/>
            <a:ext cx="2800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280.000.000,00</a:t>
            </a:r>
            <a:endParaRPr lang="es-CO" sz="3200" dirty="0"/>
          </a:p>
        </p:txBody>
      </p:sp>
      <p:sp>
        <p:nvSpPr>
          <p:cNvPr id="10" name="Rectángulo 9"/>
          <p:cNvSpPr/>
          <p:nvPr/>
        </p:nvSpPr>
        <p:spPr>
          <a:xfrm>
            <a:off x="3060245" y="3985415"/>
            <a:ext cx="3065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CINCO (5) MESES</a:t>
            </a:r>
            <a:endParaRPr lang="es-CO" sz="3200" b="1" dirty="0"/>
          </a:p>
        </p:txBody>
      </p:sp>
      <p:pic>
        <p:nvPicPr>
          <p:cNvPr id="11" name="9 Imagen" descr="C:\Users\PLANEA02\Documents\Dropbox\respaldo\2016\PROYECTOS 2016\CTO 481 DE 2016. PRIMERA INFANCIA\FOTOS CONTRATO 481 DE 2016\mundo de colores\RECREACION CDI MUNDO DE COLORES\IMG_20170303_09594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114" y="2240124"/>
            <a:ext cx="3230452" cy="1990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10 Imagen" descr="C:\Users\PLANEA02\Documents\Dropbox\respaldo\2016\PROYECTOS 2016\CTO 481 DE 2016. PRIMERA INFANCIA\FOTOS CONTRATO 481 DE 2016\mundo de colores\RECREACION CDI MUNDO DE COLORES\IMG_20170303_09163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114" y="4404574"/>
            <a:ext cx="3284113" cy="19903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66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38200" y="1680550"/>
            <a:ext cx="68633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FORTALECIMIENTO DE LAS ESTRATEGIAS DE PROTECCIÓN Y PREVENCIÓN DE LA GARANTÍA DE DERECHOS DE LA ADOLESCENCIA EN EL DEPARTAMENTO DE ARAUCA</a:t>
            </a:r>
            <a:r>
              <a:rPr lang="es-CO" b="1" dirty="0" smtClean="0">
                <a:latin typeface="Arial" pitchFamily="34" charset="0"/>
                <a:cs typeface="Arial" pitchFamily="34" charset="0"/>
              </a:rPr>
              <a:t>”</a:t>
            </a:r>
            <a:endParaRPr lang="es-CO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73908" y="3244334"/>
            <a:ext cx="28937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280.000.000,00 </a:t>
            </a:r>
            <a:endParaRPr lang="es-CO" sz="3200" dirty="0"/>
          </a:p>
        </p:txBody>
      </p:sp>
      <p:sp>
        <p:nvSpPr>
          <p:cNvPr id="10" name="Rectángulo 9"/>
          <p:cNvSpPr/>
          <p:nvPr/>
        </p:nvSpPr>
        <p:spPr>
          <a:xfrm>
            <a:off x="3060245" y="3985415"/>
            <a:ext cx="3065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CINCO (5) MESES</a:t>
            </a:r>
            <a:endParaRPr lang="es-CO" sz="3200" b="1" dirty="0"/>
          </a:p>
        </p:txBody>
      </p:sp>
      <p:pic>
        <p:nvPicPr>
          <p:cNvPr id="11" name="9 Imagen" descr="F:\REGISTRO FOTOGRAFICO ACTIVIDADES CONT 433\CRAVO NORTE\cravo\teatro cravo (1)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595" y="2224213"/>
            <a:ext cx="3407434" cy="200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10 Imagen" descr="C:\Users\charles\Documents\PROCESOS 2016\GOBERNACION DE ARAUCA\CONT. 433 DE 2016 ( SA 12-01-2016) JOVENES\REGISTRO FOTOGRAFICO ACTIVIDADES\COMUNIDAD INDIGENA BETOY\20170331_083732.jpg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595" y="4345543"/>
            <a:ext cx="3407434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4383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52528" y="1732066"/>
            <a:ext cx="69846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FORTALECIMIENTO A LOS PROCESOS DE PARTICIPACIÓN E INCLUSIÓN JUVENIL EN LOS ESPACIOS SOCIO POLÍTICOS BAJO EL ENFOQUE DIFERENCIAL EN EL DEPARTAMENTO DE ARAUCA</a:t>
            </a:r>
            <a:r>
              <a:rPr lang="es-CO" b="1" dirty="0" smtClean="0">
                <a:cs typeface="Arial" pitchFamily="34" charset="0"/>
              </a:rPr>
              <a:t>”</a:t>
            </a:r>
            <a:endParaRPr lang="es-CO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642572" y="3201199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chemeClr val="dk1"/>
                </a:solidFill>
                <a:cs typeface="Arial" pitchFamily="34" charset="0"/>
              </a:rPr>
              <a:t>179.999.520</a:t>
            </a:r>
            <a:endParaRPr lang="es-CO" sz="3200" b="1" dirty="0">
              <a:cs typeface="Arial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060245" y="3985415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  <p:pic>
        <p:nvPicPr>
          <p:cNvPr id="11" name="Imagen 4" descr="C:\Users\lydacarolina\AppData\Local\Microsoft\Windows\INetCache\Content.Word\IMG_4810.jpg"/>
          <p:cNvPicPr>
            <a:picLocks noChangeAspect="1" noChangeArrowheads="1"/>
          </p:cNvPicPr>
          <p:nvPr/>
        </p:nvPicPr>
        <p:blipFill>
          <a:blip r:embed="rId4"/>
          <a:srcRect l="6523" t="5498" r="5656" b="9592"/>
          <a:stretch>
            <a:fillRect/>
          </a:stretch>
        </p:blipFill>
        <p:spPr bwMode="auto">
          <a:xfrm>
            <a:off x="8648001" y="2137893"/>
            <a:ext cx="2080100" cy="229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n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25" y="4577638"/>
            <a:ext cx="3000396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0261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39651" y="1832357"/>
            <a:ext cx="70747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“DESARROLLO DE ESTRATEGIAS QUE FORTALEZCAN LA FAMILIA Y MEJOREN LA CONVIVENCIA FAMILIAR EN EL DEPARTAMENTO DE ARAUCA”</a:t>
            </a:r>
            <a:endParaRPr lang="es-CO" dirty="0" smtClean="0">
              <a:cs typeface="Arial" pitchFamily="34" charset="0"/>
            </a:endParaRPr>
          </a:p>
          <a:p>
            <a:endParaRPr lang="es-CO" b="1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224573" y="3260906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chemeClr val="dk1"/>
                </a:solidFill>
                <a:cs typeface="Arial" pitchFamily="34" charset="0"/>
              </a:rPr>
              <a:t>179.999.520</a:t>
            </a:r>
            <a:endParaRPr lang="es-CO" sz="3200" b="1" dirty="0">
              <a:cs typeface="Arial" pitchFamily="34" charset="0"/>
            </a:endParaRPr>
          </a:p>
        </p:txBody>
      </p:sp>
      <p:pic>
        <p:nvPicPr>
          <p:cNvPr id="10" name="Imagen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66307" y="4189812"/>
            <a:ext cx="314327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57615" y="2125014"/>
            <a:ext cx="3151964" cy="198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ángulo 11"/>
          <p:cNvSpPr/>
          <p:nvPr/>
        </p:nvSpPr>
        <p:spPr>
          <a:xfrm>
            <a:off x="3060245" y="3985415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42506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52529" y="1847977"/>
            <a:ext cx="7061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FORTALECIMIENTO DE LA ATENCIÓN INTEGRAL A LAS PERSONAS CON DISCAPACIDAD EN EL DEPARTAMENTO DE ARAUCA”</a:t>
            </a:r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3444060" y="3230651"/>
            <a:ext cx="27013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cs typeface="Arial" pitchFamily="34" charset="0"/>
              </a:rPr>
              <a:t>21.912.272,75.</a:t>
            </a:r>
            <a:endParaRPr lang="es-CO" sz="3200" dirty="0"/>
          </a:p>
        </p:txBody>
      </p:sp>
      <p:sp>
        <p:nvSpPr>
          <p:cNvPr id="10" name="Rectángulo 9"/>
          <p:cNvSpPr/>
          <p:nvPr/>
        </p:nvSpPr>
        <p:spPr>
          <a:xfrm>
            <a:off x="3060245" y="3985415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  <p:pic>
        <p:nvPicPr>
          <p:cNvPr id="11" name="9 Imagen" descr="C:\Users\lydacarolina\ESCRITORIO\ENCUENTROS DEPORTIVOS\fotos tame\27-04-2017\20170427_1606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16721" y="4326653"/>
            <a:ext cx="335725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3 Imagen" descr="C:\Users\lydacarolina\ESCRITORIO\ENCUENTROS DEPORTIVOS\fotos tame\12-05-2017\20170512_1222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6721" y="2167154"/>
            <a:ext cx="335725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97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497983" y="1595632"/>
            <a:ext cx="7358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“</a:t>
            </a:r>
            <a:r>
              <a:rPr lang="es-ES" b="1" dirty="0" smtClean="0">
                <a:cs typeface="Arial" pitchFamily="34" charset="0"/>
              </a:rPr>
              <a:t>APOYO A ACCIONES DE LA POLÍTICA DEPARTAMENTAL DE DISCAPACIDAD E INCLUSIÓN SOCIAL COMO GARANTÍA DEL MEJORAMIENTO DE LA CALIDAD DE VIDA Y APOYO PSICOSOCIAL A LAS PERSONAS CON DISCAPACIDAD Y SU ENTORNO FAMILIAR DEL DEPARTAMENTO DE ARAUCA”</a:t>
            </a:r>
            <a:endParaRPr lang="es-CO" dirty="0">
              <a:cs typeface="Arial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231697" y="3274452"/>
            <a:ext cx="2800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150.000.000,00</a:t>
            </a:r>
            <a:endParaRPr lang="es-CO" sz="3200" b="1" dirty="0">
              <a:cs typeface="Arial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060245" y="3985415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CUATRO (4) MESES</a:t>
            </a:r>
            <a:endParaRPr lang="es-CO" sz="3200" b="1" dirty="0"/>
          </a:p>
        </p:txBody>
      </p:sp>
      <p:pic>
        <p:nvPicPr>
          <p:cNvPr id="11" name="8 Imagen" descr="8b78a2f4-c3ad-4d19-8f66-d4c619d19d2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6873" y="2158743"/>
            <a:ext cx="326710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2 Imagen" descr="d2797d5b-e868-477a-a1e9-498df5e404d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06873" y="4345174"/>
            <a:ext cx="326710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04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986</Words>
  <Application>Microsoft Office PowerPoint</Application>
  <PresentationFormat>Panorámica</PresentationFormat>
  <Paragraphs>105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Windows 7</dc:creator>
  <cp:lastModifiedBy>Windows 7</cp:lastModifiedBy>
  <cp:revision>20</cp:revision>
  <dcterms:created xsi:type="dcterms:W3CDTF">2017-08-25T22:43:00Z</dcterms:created>
  <dcterms:modified xsi:type="dcterms:W3CDTF">2017-08-26T00:49:13Z</dcterms:modified>
</cp:coreProperties>
</file>