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6" r:id="rId30"/>
    <p:sldId id="287" r:id="rId31"/>
    <p:sldId id="288" r:id="rId32"/>
    <p:sldId id="289" r:id="rId33"/>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71" autoAdjust="0"/>
    <p:restoredTop sz="94660"/>
  </p:normalViewPr>
  <p:slideViewPr>
    <p:cSldViewPr snapToGrid="0">
      <p:cViewPr varScale="1">
        <p:scale>
          <a:sx n="65" d="100"/>
          <a:sy n="65" d="100"/>
        </p:scale>
        <p:origin x="66" y="2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image" Target="../media/image39.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CO"/>
          </a:p>
        </p:txBody>
      </p:sp>
      <p:sp>
        <p:nvSpPr>
          <p:cNvPr id="4" name="Marcador de fecha 3"/>
          <p:cNvSpPr>
            <a:spLocks noGrp="1"/>
          </p:cNvSpPr>
          <p:nvPr>
            <p:ph type="dt" sz="half" idx="10"/>
          </p:nvPr>
        </p:nvSpPr>
        <p:spPr/>
        <p:txBody>
          <a:bodyPr/>
          <a:lstStyle/>
          <a:p>
            <a:fld id="{89450369-8692-43D4-9A73-A6FABCC38732}" type="datetimeFigureOut">
              <a:rPr lang="es-CO" smtClean="0"/>
              <a:t>26/08/2017</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A6A6B9AF-FAA2-4F77-BAAF-85709F55DF7C}" type="slidenum">
              <a:rPr lang="es-CO" smtClean="0"/>
              <a:t>‹Nº›</a:t>
            </a:fld>
            <a:endParaRPr lang="es-CO"/>
          </a:p>
        </p:txBody>
      </p:sp>
    </p:spTree>
    <p:extLst>
      <p:ext uri="{BB962C8B-B14F-4D97-AF65-F5344CB8AC3E}">
        <p14:creationId xmlns:p14="http://schemas.microsoft.com/office/powerpoint/2010/main" val="4284061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89450369-8692-43D4-9A73-A6FABCC38732}" type="datetimeFigureOut">
              <a:rPr lang="es-CO" smtClean="0"/>
              <a:t>26/08/2017</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A6A6B9AF-FAA2-4F77-BAAF-85709F55DF7C}" type="slidenum">
              <a:rPr lang="es-CO" smtClean="0"/>
              <a:t>‹Nº›</a:t>
            </a:fld>
            <a:endParaRPr lang="es-CO"/>
          </a:p>
        </p:txBody>
      </p:sp>
    </p:spTree>
    <p:extLst>
      <p:ext uri="{BB962C8B-B14F-4D97-AF65-F5344CB8AC3E}">
        <p14:creationId xmlns:p14="http://schemas.microsoft.com/office/powerpoint/2010/main" val="381258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89450369-8692-43D4-9A73-A6FABCC38732}" type="datetimeFigureOut">
              <a:rPr lang="es-CO" smtClean="0"/>
              <a:t>26/08/2017</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A6A6B9AF-FAA2-4F77-BAAF-85709F55DF7C}" type="slidenum">
              <a:rPr lang="es-CO" smtClean="0"/>
              <a:t>‹Nº›</a:t>
            </a:fld>
            <a:endParaRPr lang="es-CO"/>
          </a:p>
        </p:txBody>
      </p:sp>
    </p:spTree>
    <p:extLst>
      <p:ext uri="{BB962C8B-B14F-4D97-AF65-F5344CB8AC3E}">
        <p14:creationId xmlns:p14="http://schemas.microsoft.com/office/powerpoint/2010/main" val="2810134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89450369-8692-43D4-9A73-A6FABCC38732}" type="datetimeFigureOut">
              <a:rPr lang="es-CO" smtClean="0"/>
              <a:t>26/08/2017</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A6A6B9AF-FAA2-4F77-BAAF-85709F55DF7C}" type="slidenum">
              <a:rPr lang="es-CO" smtClean="0"/>
              <a:t>‹Nº›</a:t>
            </a:fld>
            <a:endParaRPr lang="es-CO"/>
          </a:p>
        </p:txBody>
      </p:sp>
    </p:spTree>
    <p:extLst>
      <p:ext uri="{BB962C8B-B14F-4D97-AF65-F5344CB8AC3E}">
        <p14:creationId xmlns:p14="http://schemas.microsoft.com/office/powerpoint/2010/main" val="3073118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89450369-8692-43D4-9A73-A6FABCC38732}" type="datetimeFigureOut">
              <a:rPr lang="es-CO" smtClean="0"/>
              <a:t>26/08/2017</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A6A6B9AF-FAA2-4F77-BAAF-85709F55DF7C}" type="slidenum">
              <a:rPr lang="es-CO" smtClean="0"/>
              <a:t>‹Nº›</a:t>
            </a:fld>
            <a:endParaRPr lang="es-CO"/>
          </a:p>
        </p:txBody>
      </p:sp>
    </p:spTree>
    <p:extLst>
      <p:ext uri="{BB962C8B-B14F-4D97-AF65-F5344CB8AC3E}">
        <p14:creationId xmlns:p14="http://schemas.microsoft.com/office/powerpoint/2010/main" val="1711513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fecha 4"/>
          <p:cNvSpPr>
            <a:spLocks noGrp="1"/>
          </p:cNvSpPr>
          <p:nvPr>
            <p:ph type="dt" sz="half" idx="10"/>
          </p:nvPr>
        </p:nvSpPr>
        <p:spPr/>
        <p:txBody>
          <a:bodyPr/>
          <a:lstStyle/>
          <a:p>
            <a:fld id="{89450369-8692-43D4-9A73-A6FABCC38732}" type="datetimeFigureOut">
              <a:rPr lang="es-CO" smtClean="0"/>
              <a:t>26/08/2017</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A6A6B9AF-FAA2-4F77-BAAF-85709F55DF7C}" type="slidenum">
              <a:rPr lang="es-CO" smtClean="0"/>
              <a:t>‹Nº›</a:t>
            </a:fld>
            <a:endParaRPr lang="es-CO"/>
          </a:p>
        </p:txBody>
      </p:sp>
    </p:spTree>
    <p:extLst>
      <p:ext uri="{BB962C8B-B14F-4D97-AF65-F5344CB8AC3E}">
        <p14:creationId xmlns:p14="http://schemas.microsoft.com/office/powerpoint/2010/main" val="13212678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Marcador de fecha 6"/>
          <p:cNvSpPr>
            <a:spLocks noGrp="1"/>
          </p:cNvSpPr>
          <p:nvPr>
            <p:ph type="dt" sz="half" idx="10"/>
          </p:nvPr>
        </p:nvSpPr>
        <p:spPr/>
        <p:txBody>
          <a:bodyPr/>
          <a:lstStyle/>
          <a:p>
            <a:fld id="{89450369-8692-43D4-9A73-A6FABCC38732}" type="datetimeFigureOut">
              <a:rPr lang="es-CO" smtClean="0"/>
              <a:t>26/08/2017</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A6A6B9AF-FAA2-4F77-BAAF-85709F55DF7C}" type="slidenum">
              <a:rPr lang="es-CO" smtClean="0"/>
              <a:t>‹Nº›</a:t>
            </a:fld>
            <a:endParaRPr lang="es-CO"/>
          </a:p>
        </p:txBody>
      </p:sp>
    </p:spTree>
    <p:extLst>
      <p:ext uri="{BB962C8B-B14F-4D97-AF65-F5344CB8AC3E}">
        <p14:creationId xmlns:p14="http://schemas.microsoft.com/office/powerpoint/2010/main" val="3413851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fecha 2"/>
          <p:cNvSpPr>
            <a:spLocks noGrp="1"/>
          </p:cNvSpPr>
          <p:nvPr>
            <p:ph type="dt" sz="half" idx="10"/>
          </p:nvPr>
        </p:nvSpPr>
        <p:spPr/>
        <p:txBody>
          <a:bodyPr/>
          <a:lstStyle/>
          <a:p>
            <a:fld id="{89450369-8692-43D4-9A73-A6FABCC38732}" type="datetimeFigureOut">
              <a:rPr lang="es-CO" smtClean="0"/>
              <a:t>26/08/2017</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A6A6B9AF-FAA2-4F77-BAAF-85709F55DF7C}" type="slidenum">
              <a:rPr lang="es-CO" smtClean="0"/>
              <a:t>‹Nº›</a:t>
            </a:fld>
            <a:endParaRPr lang="es-CO"/>
          </a:p>
        </p:txBody>
      </p:sp>
    </p:spTree>
    <p:extLst>
      <p:ext uri="{BB962C8B-B14F-4D97-AF65-F5344CB8AC3E}">
        <p14:creationId xmlns:p14="http://schemas.microsoft.com/office/powerpoint/2010/main" val="1119558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89450369-8692-43D4-9A73-A6FABCC38732}" type="datetimeFigureOut">
              <a:rPr lang="es-CO" smtClean="0"/>
              <a:t>26/08/2017</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A6A6B9AF-FAA2-4F77-BAAF-85709F55DF7C}" type="slidenum">
              <a:rPr lang="es-CO" smtClean="0"/>
              <a:t>‹Nº›</a:t>
            </a:fld>
            <a:endParaRPr lang="es-CO"/>
          </a:p>
        </p:txBody>
      </p:sp>
    </p:spTree>
    <p:extLst>
      <p:ext uri="{BB962C8B-B14F-4D97-AF65-F5344CB8AC3E}">
        <p14:creationId xmlns:p14="http://schemas.microsoft.com/office/powerpoint/2010/main" val="642195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89450369-8692-43D4-9A73-A6FABCC38732}" type="datetimeFigureOut">
              <a:rPr lang="es-CO" smtClean="0"/>
              <a:t>26/08/2017</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A6A6B9AF-FAA2-4F77-BAAF-85709F55DF7C}" type="slidenum">
              <a:rPr lang="es-CO" smtClean="0"/>
              <a:t>‹Nº›</a:t>
            </a:fld>
            <a:endParaRPr lang="es-CO"/>
          </a:p>
        </p:txBody>
      </p:sp>
    </p:spTree>
    <p:extLst>
      <p:ext uri="{BB962C8B-B14F-4D97-AF65-F5344CB8AC3E}">
        <p14:creationId xmlns:p14="http://schemas.microsoft.com/office/powerpoint/2010/main" val="31382573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89450369-8692-43D4-9A73-A6FABCC38732}" type="datetimeFigureOut">
              <a:rPr lang="es-CO" smtClean="0"/>
              <a:t>26/08/2017</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A6A6B9AF-FAA2-4F77-BAAF-85709F55DF7C}" type="slidenum">
              <a:rPr lang="es-CO" smtClean="0"/>
              <a:t>‹Nº›</a:t>
            </a:fld>
            <a:endParaRPr lang="es-CO"/>
          </a:p>
        </p:txBody>
      </p:sp>
    </p:spTree>
    <p:extLst>
      <p:ext uri="{BB962C8B-B14F-4D97-AF65-F5344CB8AC3E}">
        <p14:creationId xmlns:p14="http://schemas.microsoft.com/office/powerpoint/2010/main" val="1267122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450369-8692-43D4-9A73-A6FABCC38732}" type="datetimeFigureOut">
              <a:rPr lang="es-CO" smtClean="0"/>
              <a:t>26/08/2017</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A6B9AF-FAA2-4F77-BAAF-85709F55DF7C}" type="slidenum">
              <a:rPr lang="es-CO" smtClean="0"/>
              <a:t>‹Nº›</a:t>
            </a:fld>
            <a:endParaRPr lang="es-CO"/>
          </a:p>
        </p:txBody>
      </p:sp>
    </p:spTree>
    <p:extLst>
      <p:ext uri="{BB962C8B-B14F-4D97-AF65-F5344CB8AC3E}">
        <p14:creationId xmlns:p14="http://schemas.microsoft.com/office/powerpoint/2010/main" val="2445324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0.png"/><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33.jpe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4.jpeg"/><Relationship Id="rId1" Type="http://schemas.openxmlformats.org/officeDocument/2006/relationships/slideLayout" Target="../slideLayouts/slideLayout7.xml"/><Relationship Id="rId4" Type="http://schemas.openxmlformats.org/officeDocument/2006/relationships/image" Target="../media/image38.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eg"/><Relationship Id="rId7" Type="http://schemas.openxmlformats.org/officeDocument/2006/relationships/image" Target="../media/image40.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39.png"/><Relationship Id="rId4" Type="http://schemas.openxmlformats.org/officeDocument/2006/relationships/oleObject" Target="../embeddings/oleObject3.bin"/></Relationships>
</file>

<file path=ppt/slides/_rels/slide21.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endParaRPr lang="es-CO" dirty="0"/>
          </a:p>
        </p:txBody>
      </p:sp>
      <p:sp>
        <p:nvSpPr>
          <p:cNvPr id="3" name="Subtítulo 2"/>
          <p:cNvSpPr>
            <a:spLocks noGrp="1"/>
          </p:cNvSpPr>
          <p:nvPr>
            <p:ph type="subTitle" idx="1"/>
          </p:nvPr>
        </p:nvSpPr>
        <p:spPr/>
        <p:txBody>
          <a:bodyPr/>
          <a:lstStyle/>
          <a:p>
            <a:endParaRPr lang="es-CO"/>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7797"/>
            <a:ext cx="12192000" cy="6682406"/>
          </a:xfrm>
          <a:prstGeom prst="rect">
            <a:avLst/>
          </a:prstGeom>
        </p:spPr>
      </p:pic>
    </p:spTree>
    <p:extLst>
      <p:ext uri="{BB962C8B-B14F-4D97-AF65-F5344CB8AC3E}">
        <p14:creationId xmlns:p14="http://schemas.microsoft.com/office/powerpoint/2010/main" val="2996657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87797"/>
            <a:ext cx="12192000" cy="6682406"/>
          </a:xfrm>
          <a:prstGeom prst="rect">
            <a:avLst/>
          </a:prstGeom>
        </p:spPr>
      </p:pic>
      <p:sp>
        <p:nvSpPr>
          <p:cNvPr id="3" name="Rectángulo 2"/>
          <p:cNvSpPr/>
          <p:nvPr/>
        </p:nvSpPr>
        <p:spPr>
          <a:xfrm>
            <a:off x="618308" y="1713301"/>
            <a:ext cx="7245532" cy="923330"/>
          </a:xfrm>
          <a:prstGeom prst="rect">
            <a:avLst/>
          </a:prstGeom>
        </p:spPr>
        <p:txBody>
          <a:bodyPr wrap="square">
            <a:spAutoFit/>
          </a:bodyPr>
          <a:lstStyle/>
          <a:p>
            <a:pPr algn="just"/>
            <a:r>
              <a:rPr lang="es-ES" b="1" dirty="0" smtClean="0"/>
              <a:t>APOYO AL PROGRAMA DE ALIMENTACION ESCOLAR EN LAS INSTITUCIONES Y CENTROS EDUCATIVOS EN EL DEPARTAMENTO DE ARAUCA (</a:t>
            </a:r>
            <a:r>
              <a:rPr lang="es-ES" b="1" dirty="0" err="1" smtClean="0"/>
              <a:t>Cto</a:t>
            </a:r>
            <a:r>
              <a:rPr lang="es-ES" b="1" dirty="0" smtClean="0"/>
              <a:t> 002 de 2016 – Liquidado)</a:t>
            </a:r>
            <a:endParaRPr lang="es-CO" b="1" dirty="0" smtClean="0"/>
          </a:p>
        </p:txBody>
      </p:sp>
      <p:sp>
        <p:nvSpPr>
          <p:cNvPr id="4" name="Rectángulo 3"/>
          <p:cNvSpPr/>
          <p:nvPr/>
        </p:nvSpPr>
        <p:spPr>
          <a:xfrm>
            <a:off x="3006820" y="3244334"/>
            <a:ext cx="2581156" cy="584775"/>
          </a:xfrm>
          <a:prstGeom prst="rect">
            <a:avLst/>
          </a:prstGeom>
        </p:spPr>
        <p:txBody>
          <a:bodyPr wrap="none">
            <a:spAutoFit/>
          </a:bodyPr>
          <a:lstStyle/>
          <a:p>
            <a:r>
              <a:rPr lang="es-ES" sz="3200" b="1" dirty="0" smtClean="0"/>
              <a:t>1.205.016.550</a:t>
            </a:r>
            <a:endParaRPr lang="es-CO" sz="3200" b="1" dirty="0" smtClean="0"/>
          </a:p>
        </p:txBody>
      </p:sp>
      <p:sp>
        <p:nvSpPr>
          <p:cNvPr id="6" name="Rectángulo 5"/>
          <p:cNvSpPr/>
          <p:nvPr/>
        </p:nvSpPr>
        <p:spPr>
          <a:xfrm>
            <a:off x="3006820" y="3952241"/>
            <a:ext cx="5261969" cy="923330"/>
          </a:xfrm>
          <a:prstGeom prst="rect">
            <a:avLst/>
          </a:prstGeom>
        </p:spPr>
        <p:txBody>
          <a:bodyPr wrap="square">
            <a:spAutoFit/>
          </a:bodyPr>
          <a:lstStyle/>
          <a:p>
            <a:pPr algn="just"/>
            <a:r>
              <a:rPr lang="es-CO" b="1" dirty="0" smtClean="0"/>
              <a:t>49 días calendario escolar y 19 fines de semana y festivos Adicional tiempo: 20 días calendario escolar y 10 días fines de semana y festivos</a:t>
            </a:r>
            <a:endParaRPr lang="es-CO" b="1" dirty="0"/>
          </a:p>
        </p:txBody>
      </p:sp>
      <p:graphicFrame>
        <p:nvGraphicFramePr>
          <p:cNvPr id="7" name="1 Objeto"/>
          <p:cNvGraphicFramePr>
            <a:graphicFrameLocks noChangeAspect="1"/>
          </p:cNvGraphicFramePr>
          <p:nvPr>
            <p:extLst>
              <p:ext uri="{D42A27DB-BD31-4B8C-83A1-F6EECF244321}">
                <p14:modId xmlns:p14="http://schemas.microsoft.com/office/powerpoint/2010/main" val="2534302047"/>
              </p:ext>
            </p:extLst>
          </p:nvPr>
        </p:nvGraphicFramePr>
        <p:xfrm>
          <a:off x="8393333" y="2359681"/>
          <a:ext cx="3143272" cy="2054225"/>
        </p:xfrm>
        <a:graphic>
          <a:graphicData uri="http://schemas.openxmlformats.org/presentationml/2006/ole">
            <mc:AlternateContent xmlns:mc="http://schemas.openxmlformats.org/markup-compatibility/2006">
              <mc:Choice xmlns:v="urn:schemas-microsoft-com:vml" Requires="v">
                <p:oleObj spid="_x0000_s1134" name="Imagen de mapa de bits" r:id="rId4" imgW="6811326" imgH="5420482" progId="Paint.Picture">
                  <p:embed/>
                </p:oleObj>
              </mc:Choice>
              <mc:Fallback>
                <p:oleObj name="Imagen de mapa de bits" r:id="rId4" imgW="6811326" imgH="5420482"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93333" y="2359681"/>
                        <a:ext cx="3143272" cy="2054225"/>
                      </a:xfrm>
                      <a:prstGeom prst="rect">
                        <a:avLst/>
                      </a:prstGeom>
                      <a:noFill/>
                      <a:ln>
                        <a:noFill/>
                      </a:ln>
                    </p:spPr>
                  </p:pic>
                </p:oleObj>
              </mc:Fallback>
            </mc:AlternateContent>
          </a:graphicData>
        </a:graphic>
      </p:graphicFrame>
      <p:graphicFrame>
        <p:nvGraphicFramePr>
          <p:cNvPr id="8" name="1 Objeto"/>
          <p:cNvGraphicFramePr>
            <a:graphicFrameLocks noChangeAspect="1"/>
          </p:cNvGraphicFramePr>
          <p:nvPr>
            <p:extLst>
              <p:ext uri="{D42A27DB-BD31-4B8C-83A1-F6EECF244321}">
                <p14:modId xmlns:p14="http://schemas.microsoft.com/office/powerpoint/2010/main" val="3863064776"/>
              </p:ext>
            </p:extLst>
          </p:nvPr>
        </p:nvGraphicFramePr>
        <p:xfrm>
          <a:off x="8393333" y="4631565"/>
          <a:ext cx="3143272" cy="2054225"/>
        </p:xfrm>
        <a:graphic>
          <a:graphicData uri="http://schemas.openxmlformats.org/presentationml/2006/ole">
            <mc:AlternateContent xmlns:mc="http://schemas.openxmlformats.org/markup-compatibility/2006">
              <mc:Choice xmlns:v="urn:schemas-microsoft-com:vml" Requires="v">
                <p:oleObj spid="_x0000_s1135" name="Imagen de mapa de bits" r:id="rId6" imgW="6811326" imgH="5420482" progId="Paint.Picture">
                  <p:embed/>
                </p:oleObj>
              </mc:Choice>
              <mc:Fallback>
                <p:oleObj name="Imagen de mapa de bits" r:id="rId6" imgW="6811326" imgH="5420482"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93333" y="4631565"/>
                        <a:ext cx="3143272" cy="2054225"/>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1725790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3692" y="87797"/>
            <a:ext cx="12192000" cy="6682406"/>
          </a:xfrm>
          <a:prstGeom prst="rect">
            <a:avLst/>
          </a:prstGeom>
        </p:spPr>
      </p:pic>
      <p:sp>
        <p:nvSpPr>
          <p:cNvPr id="3" name="Rectángulo 2"/>
          <p:cNvSpPr/>
          <p:nvPr/>
        </p:nvSpPr>
        <p:spPr>
          <a:xfrm>
            <a:off x="735874" y="1674112"/>
            <a:ext cx="7219405" cy="923330"/>
          </a:xfrm>
          <a:prstGeom prst="rect">
            <a:avLst/>
          </a:prstGeom>
        </p:spPr>
        <p:txBody>
          <a:bodyPr wrap="square">
            <a:spAutoFit/>
          </a:bodyPr>
          <a:lstStyle/>
          <a:p>
            <a:pPr algn="just"/>
            <a:r>
              <a:rPr lang="es-ES" b="1" dirty="0" smtClean="0"/>
              <a:t>APOYO AL PROGRAMA DE ALIMENTACION ESCOLAR EN LAS INSTITUCION Y CENTROS EDUCATIVOS DEL DEPARTAMENTO DE ARAUCA (</a:t>
            </a:r>
            <a:r>
              <a:rPr lang="es-ES" b="1" dirty="0" err="1" smtClean="0"/>
              <a:t>Cto</a:t>
            </a:r>
            <a:r>
              <a:rPr lang="es-ES" b="1" dirty="0" smtClean="0"/>
              <a:t> 174 de 2016 – Terminado)</a:t>
            </a:r>
            <a:endParaRPr lang="es-CO" b="1" dirty="0" smtClean="0"/>
          </a:p>
        </p:txBody>
      </p:sp>
      <p:sp>
        <p:nvSpPr>
          <p:cNvPr id="4" name="Rectángulo 3"/>
          <p:cNvSpPr/>
          <p:nvPr/>
        </p:nvSpPr>
        <p:spPr>
          <a:xfrm>
            <a:off x="2573244" y="3244334"/>
            <a:ext cx="3100529" cy="584775"/>
          </a:xfrm>
          <a:prstGeom prst="rect">
            <a:avLst/>
          </a:prstGeom>
        </p:spPr>
        <p:txBody>
          <a:bodyPr wrap="none">
            <a:spAutoFit/>
          </a:bodyPr>
          <a:lstStyle/>
          <a:p>
            <a:pPr algn="just"/>
            <a:r>
              <a:rPr lang="es-CO" sz="3200" b="1" dirty="0" smtClean="0"/>
              <a:t>2.592.763.476,50</a:t>
            </a:r>
          </a:p>
        </p:txBody>
      </p:sp>
      <p:sp>
        <p:nvSpPr>
          <p:cNvPr id="5" name="Rectángulo 4"/>
          <p:cNvSpPr/>
          <p:nvPr/>
        </p:nvSpPr>
        <p:spPr>
          <a:xfrm>
            <a:off x="2821577" y="4129824"/>
            <a:ext cx="5133702" cy="1200329"/>
          </a:xfrm>
          <a:prstGeom prst="rect">
            <a:avLst/>
          </a:prstGeom>
        </p:spPr>
        <p:txBody>
          <a:bodyPr wrap="square">
            <a:spAutoFit/>
          </a:bodyPr>
          <a:lstStyle/>
          <a:p>
            <a:pPr algn="just"/>
            <a:r>
              <a:rPr lang="es-CO" b="1" dirty="0" smtClean="0"/>
              <a:t>78 días calendario escolar y 34 fines de semana y festivos adicional tiempo: 39 </a:t>
            </a:r>
            <a:r>
              <a:rPr lang="es-CO" b="1" dirty="0" err="1" smtClean="0"/>
              <a:t>dias</a:t>
            </a:r>
            <a:r>
              <a:rPr lang="es-CO" b="1" dirty="0" smtClean="0"/>
              <a:t> calendario escolar y 17 fines de semana y festivos </a:t>
            </a:r>
          </a:p>
          <a:p>
            <a:endParaRPr lang="es-CO" b="1" dirty="0"/>
          </a:p>
        </p:txBody>
      </p:sp>
      <p:pic>
        <p:nvPicPr>
          <p:cNvPr id="6" name="Imagen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83866" y="2373312"/>
            <a:ext cx="3143272" cy="211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94451" y="4576520"/>
            <a:ext cx="3132687" cy="210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02722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7797"/>
            <a:ext cx="12192000" cy="6682406"/>
          </a:xfrm>
          <a:prstGeom prst="rect">
            <a:avLst/>
          </a:prstGeom>
        </p:spPr>
      </p:pic>
      <p:sp>
        <p:nvSpPr>
          <p:cNvPr id="3" name="Rectángulo 2"/>
          <p:cNvSpPr/>
          <p:nvPr/>
        </p:nvSpPr>
        <p:spPr>
          <a:xfrm>
            <a:off x="709749" y="1718493"/>
            <a:ext cx="7206342" cy="923330"/>
          </a:xfrm>
          <a:prstGeom prst="rect">
            <a:avLst/>
          </a:prstGeom>
        </p:spPr>
        <p:txBody>
          <a:bodyPr wrap="square">
            <a:spAutoFit/>
          </a:bodyPr>
          <a:lstStyle/>
          <a:p>
            <a:pPr algn="just"/>
            <a:r>
              <a:rPr lang="es-ES" b="1" dirty="0" smtClean="0"/>
              <a:t>IMPLEMENTACION DEL MODELO INTEGRAL DE ATENCION EN EDUCACION EN EL DEPARTAMENTO DE ARAUCA</a:t>
            </a:r>
            <a:r>
              <a:rPr lang="es-CO" b="1" dirty="0" smtClean="0"/>
              <a:t> (</a:t>
            </a:r>
            <a:r>
              <a:rPr lang="es-CO" b="1" dirty="0" err="1" smtClean="0"/>
              <a:t>Cto</a:t>
            </a:r>
            <a:r>
              <a:rPr lang="es-CO" b="1" dirty="0" smtClean="0"/>
              <a:t> 406 de 2016 – Liquidado)</a:t>
            </a:r>
          </a:p>
          <a:p>
            <a:pPr algn="just"/>
            <a:endParaRPr lang="es-CO" b="1" dirty="0" smtClean="0"/>
          </a:p>
        </p:txBody>
      </p:sp>
      <p:sp>
        <p:nvSpPr>
          <p:cNvPr id="4" name="Rectángulo 3"/>
          <p:cNvSpPr/>
          <p:nvPr/>
        </p:nvSpPr>
        <p:spPr>
          <a:xfrm>
            <a:off x="2656698" y="3335774"/>
            <a:ext cx="2069797" cy="584775"/>
          </a:xfrm>
          <a:prstGeom prst="rect">
            <a:avLst/>
          </a:prstGeom>
        </p:spPr>
        <p:txBody>
          <a:bodyPr wrap="none">
            <a:spAutoFit/>
          </a:bodyPr>
          <a:lstStyle/>
          <a:p>
            <a:pPr algn="just"/>
            <a:r>
              <a:rPr lang="es-ES" sz="3200" b="1" dirty="0" smtClean="0"/>
              <a:t>93.355.191</a:t>
            </a:r>
            <a:endParaRPr lang="es-CO" sz="3200" b="1" dirty="0" smtClean="0"/>
          </a:p>
        </p:txBody>
      </p:sp>
      <p:pic>
        <p:nvPicPr>
          <p:cNvPr id="5" name="Picture 2" descr="J:\S_EDUCACION\PLANEACION EDUCATIVA\INFORME RENDICION DE CUENTAS GOBERNADOR\REGISTRO FOTOGRAFICO CONTRATO 406 ENTREGA E INDUCCION\DSCN413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9992" y="2393149"/>
            <a:ext cx="3143272" cy="20717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J:\S_EDUCACION\PLANEACION EDUCATIVA\INFORME RENDICION DE CUENTAS GOBERNADOR\REGISTRO FOTOGRAFICO CONTRATO 406 ENTREGA E INDUCCION\DSCN425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09993" y="4580324"/>
            <a:ext cx="3143271" cy="2074406"/>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6"/>
          <p:cNvSpPr/>
          <p:nvPr/>
        </p:nvSpPr>
        <p:spPr>
          <a:xfrm>
            <a:off x="2970886" y="4095519"/>
            <a:ext cx="2517805" cy="584775"/>
          </a:xfrm>
          <a:prstGeom prst="rect">
            <a:avLst/>
          </a:prstGeom>
        </p:spPr>
        <p:txBody>
          <a:bodyPr wrap="none">
            <a:spAutoFit/>
          </a:bodyPr>
          <a:lstStyle/>
          <a:p>
            <a:r>
              <a:rPr lang="es-ES" sz="3200" b="1" dirty="0" smtClean="0"/>
              <a:t>UN  (01) MES </a:t>
            </a:r>
            <a:endParaRPr lang="es-CO" sz="3200" dirty="0"/>
          </a:p>
        </p:txBody>
      </p:sp>
    </p:spTree>
    <p:extLst>
      <p:ext uri="{BB962C8B-B14F-4D97-AF65-F5344CB8AC3E}">
        <p14:creationId xmlns:p14="http://schemas.microsoft.com/office/powerpoint/2010/main" val="40022897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682406"/>
          </a:xfrm>
          <a:prstGeom prst="rect">
            <a:avLst/>
          </a:prstGeom>
        </p:spPr>
      </p:pic>
      <p:sp>
        <p:nvSpPr>
          <p:cNvPr id="3" name="Rectángulo 2"/>
          <p:cNvSpPr/>
          <p:nvPr/>
        </p:nvSpPr>
        <p:spPr>
          <a:xfrm>
            <a:off x="522514" y="1535613"/>
            <a:ext cx="7458891" cy="923330"/>
          </a:xfrm>
          <a:prstGeom prst="rect">
            <a:avLst/>
          </a:prstGeom>
        </p:spPr>
        <p:txBody>
          <a:bodyPr wrap="square">
            <a:spAutoFit/>
          </a:bodyPr>
          <a:lstStyle/>
          <a:p>
            <a:pPr algn="just"/>
            <a:r>
              <a:rPr lang="es-ES" b="1" dirty="0" smtClean="0"/>
              <a:t>ADQUISICION DE ELEMENTOS, MATERIALES, EQUIPOS E INSUMOS PARA EL DESARROLLO DEL PROCESO EDUCATIVO DE LAS INSTITUCIONES EDUCATIVAS OFICIALES DEL DEPARTAMENTO DE ARAUCA</a:t>
            </a:r>
            <a:r>
              <a:rPr lang="es-CO" b="1" dirty="0" smtClean="0"/>
              <a:t>  (</a:t>
            </a:r>
            <a:r>
              <a:rPr lang="es-CO" b="1" dirty="0" err="1" smtClean="0"/>
              <a:t>Cto</a:t>
            </a:r>
            <a:r>
              <a:rPr lang="es-CO" b="1" dirty="0" smtClean="0"/>
              <a:t> 451 de 2016 – Liquidado)</a:t>
            </a:r>
          </a:p>
        </p:txBody>
      </p:sp>
      <p:sp>
        <p:nvSpPr>
          <p:cNvPr id="4" name="Rectángulo 3"/>
          <p:cNvSpPr/>
          <p:nvPr/>
        </p:nvSpPr>
        <p:spPr>
          <a:xfrm>
            <a:off x="2534194" y="3156537"/>
            <a:ext cx="2978332" cy="584775"/>
          </a:xfrm>
          <a:prstGeom prst="rect">
            <a:avLst/>
          </a:prstGeom>
        </p:spPr>
        <p:txBody>
          <a:bodyPr wrap="square">
            <a:spAutoFit/>
          </a:bodyPr>
          <a:lstStyle/>
          <a:p>
            <a:pPr algn="just"/>
            <a:r>
              <a:rPr lang="es-ES" sz="3200" b="1" dirty="0" smtClean="0"/>
              <a:t>199.999.602,00</a:t>
            </a:r>
            <a:endParaRPr lang="es-CO" sz="3200" b="1" dirty="0" smtClean="0"/>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36118" y="2281431"/>
            <a:ext cx="3143272" cy="2119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36118" y="4505839"/>
            <a:ext cx="3143271" cy="2071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ángulo 6"/>
          <p:cNvSpPr/>
          <p:nvPr/>
        </p:nvSpPr>
        <p:spPr>
          <a:xfrm>
            <a:off x="3139133" y="4079581"/>
            <a:ext cx="2517805" cy="584775"/>
          </a:xfrm>
          <a:prstGeom prst="rect">
            <a:avLst/>
          </a:prstGeom>
        </p:spPr>
        <p:txBody>
          <a:bodyPr wrap="none">
            <a:spAutoFit/>
          </a:bodyPr>
          <a:lstStyle/>
          <a:p>
            <a:r>
              <a:rPr lang="es-ES" sz="3200" b="1" dirty="0" smtClean="0"/>
              <a:t>UN  (01) MES </a:t>
            </a:r>
            <a:endParaRPr lang="es-CO" sz="3200" dirty="0"/>
          </a:p>
        </p:txBody>
      </p:sp>
    </p:spTree>
    <p:extLst>
      <p:ext uri="{BB962C8B-B14F-4D97-AF65-F5344CB8AC3E}">
        <p14:creationId xmlns:p14="http://schemas.microsoft.com/office/powerpoint/2010/main" val="15158434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7797"/>
            <a:ext cx="12192000" cy="6682406"/>
          </a:xfrm>
          <a:prstGeom prst="rect">
            <a:avLst/>
          </a:prstGeom>
        </p:spPr>
      </p:pic>
      <p:sp>
        <p:nvSpPr>
          <p:cNvPr id="3" name="Rectángulo 2"/>
          <p:cNvSpPr/>
          <p:nvPr/>
        </p:nvSpPr>
        <p:spPr>
          <a:xfrm>
            <a:off x="735873" y="1627053"/>
            <a:ext cx="7141029" cy="923330"/>
          </a:xfrm>
          <a:prstGeom prst="rect">
            <a:avLst/>
          </a:prstGeom>
        </p:spPr>
        <p:txBody>
          <a:bodyPr wrap="square">
            <a:spAutoFit/>
          </a:bodyPr>
          <a:lstStyle/>
          <a:p>
            <a:pPr algn="just"/>
            <a:r>
              <a:rPr lang="es-ES" b="1" dirty="0" smtClean="0"/>
              <a:t>FORTALECIMIENTO DEL SERVICIO DE TRANSPORTE ESCOLAR PARA LOS ESTUDIANTES DE LOS ESTABLECIMIENTOS EDUCATIVOS OFICIALES DEL DEPARTAMENTO DE ARAUCA</a:t>
            </a:r>
            <a:r>
              <a:rPr lang="es-CO" b="1" dirty="0" smtClean="0"/>
              <a:t>  (</a:t>
            </a:r>
            <a:r>
              <a:rPr lang="es-CO" b="1" dirty="0" err="1" smtClean="0"/>
              <a:t>Cto</a:t>
            </a:r>
            <a:r>
              <a:rPr lang="es-CO" b="1" dirty="0" smtClean="0"/>
              <a:t> 257 de 2016 – Ejecutado)</a:t>
            </a:r>
          </a:p>
        </p:txBody>
      </p:sp>
      <p:sp>
        <p:nvSpPr>
          <p:cNvPr id="4" name="Rectángulo 3"/>
          <p:cNvSpPr/>
          <p:nvPr/>
        </p:nvSpPr>
        <p:spPr>
          <a:xfrm>
            <a:off x="2911614" y="3244334"/>
            <a:ext cx="2789546" cy="584775"/>
          </a:xfrm>
          <a:prstGeom prst="rect">
            <a:avLst/>
          </a:prstGeom>
        </p:spPr>
        <p:txBody>
          <a:bodyPr wrap="none">
            <a:spAutoFit/>
          </a:bodyPr>
          <a:lstStyle/>
          <a:p>
            <a:pPr algn="just"/>
            <a:r>
              <a:rPr lang="es-ES" sz="3200" b="1" dirty="0" smtClean="0"/>
              <a:t>455.758.144.00</a:t>
            </a:r>
            <a:endParaRPr lang="es-CO" sz="3200" b="1" dirty="0" smtClean="0"/>
          </a:p>
        </p:txBody>
      </p:sp>
      <p:sp>
        <p:nvSpPr>
          <p:cNvPr id="5" name="Rectángulo 4"/>
          <p:cNvSpPr/>
          <p:nvPr/>
        </p:nvSpPr>
        <p:spPr>
          <a:xfrm>
            <a:off x="3250083" y="4153728"/>
            <a:ext cx="1503938" cy="584775"/>
          </a:xfrm>
          <a:prstGeom prst="rect">
            <a:avLst/>
          </a:prstGeom>
        </p:spPr>
        <p:txBody>
          <a:bodyPr wrap="none">
            <a:spAutoFit/>
          </a:bodyPr>
          <a:lstStyle/>
          <a:p>
            <a:r>
              <a:rPr lang="es-CO" sz="3200" b="1" dirty="0" smtClean="0"/>
              <a:t>16 DÍAS</a:t>
            </a:r>
            <a:endParaRPr lang="es-CO" sz="3200" b="1" dirty="0"/>
          </a:p>
        </p:txBody>
      </p:sp>
      <p:pic>
        <p:nvPicPr>
          <p:cNvPr id="6" name="Imagen 22" descr="Descripción: C:\Users\Usuario\Downloads\IMG-20170707-WA005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96929" y="2500870"/>
            <a:ext cx="3143272" cy="2071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descr="Descripción: C:\Users\Usuario\AppData\Local\Microsoft\Windows\INetCache\Content.Word\IMG-20160217-WA0122.jpg"/>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96929" y="4626014"/>
            <a:ext cx="3277764" cy="2090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537323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682406"/>
          </a:xfrm>
          <a:prstGeom prst="rect">
            <a:avLst/>
          </a:prstGeom>
        </p:spPr>
      </p:pic>
      <p:sp>
        <p:nvSpPr>
          <p:cNvPr id="3" name="Rectángulo 2"/>
          <p:cNvSpPr/>
          <p:nvPr/>
        </p:nvSpPr>
        <p:spPr>
          <a:xfrm>
            <a:off x="666206" y="1632858"/>
            <a:ext cx="8216537" cy="923330"/>
          </a:xfrm>
          <a:prstGeom prst="rect">
            <a:avLst/>
          </a:prstGeom>
        </p:spPr>
        <p:txBody>
          <a:bodyPr wrap="square">
            <a:spAutoFit/>
          </a:bodyPr>
          <a:lstStyle/>
          <a:p>
            <a:pPr algn="just"/>
            <a:r>
              <a:rPr lang="es-ES" b="1" dirty="0" smtClean="0"/>
              <a:t>FORTALECIMIENTO DEL SERVICIO DE TRANSPORTE ESCOLAR PARA LOS ESTUDIANTES DE LOS ESTABLECIMIENTOS EDUCATIVOS OFICIALES DEL DEPARTAMENTO DE ARAUCA</a:t>
            </a:r>
            <a:r>
              <a:rPr lang="es-CO" b="1" dirty="0" smtClean="0"/>
              <a:t> (</a:t>
            </a:r>
            <a:r>
              <a:rPr lang="es-CO" b="1" dirty="0" err="1" smtClean="0"/>
              <a:t>Cto</a:t>
            </a:r>
            <a:r>
              <a:rPr lang="es-CO" b="1" dirty="0" smtClean="0"/>
              <a:t> 314 de 2016 – Ejecutado)</a:t>
            </a:r>
          </a:p>
        </p:txBody>
      </p:sp>
      <p:sp>
        <p:nvSpPr>
          <p:cNvPr id="4" name="Rectángulo 3"/>
          <p:cNvSpPr/>
          <p:nvPr/>
        </p:nvSpPr>
        <p:spPr>
          <a:xfrm>
            <a:off x="2756262" y="3156537"/>
            <a:ext cx="3108961" cy="584775"/>
          </a:xfrm>
          <a:prstGeom prst="rect">
            <a:avLst/>
          </a:prstGeom>
        </p:spPr>
        <p:txBody>
          <a:bodyPr wrap="square">
            <a:spAutoFit/>
          </a:bodyPr>
          <a:lstStyle/>
          <a:p>
            <a:pPr algn="just"/>
            <a:r>
              <a:rPr lang="es-ES" sz="3200" b="1" dirty="0" smtClean="0"/>
              <a:t>2.753.713.260</a:t>
            </a:r>
            <a:endParaRPr lang="es-CO" sz="3200" b="1" dirty="0" smtClean="0"/>
          </a:p>
        </p:txBody>
      </p:sp>
      <p:sp>
        <p:nvSpPr>
          <p:cNvPr id="5" name="Rectángulo 4"/>
          <p:cNvSpPr/>
          <p:nvPr/>
        </p:nvSpPr>
        <p:spPr>
          <a:xfrm>
            <a:off x="3383885" y="4004380"/>
            <a:ext cx="1503938" cy="584775"/>
          </a:xfrm>
          <a:prstGeom prst="rect">
            <a:avLst/>
          </a:prstGeom>
        </p:spPr>
        <p:txBody>
          <a:bodyPr wrap="none">
            <a:spAutoFit/>
          </a:bodyPr>
          <a:lstStyle/>
          <a:p>
            <a:r>
              <a:rPr lang="es-CO" sz="3200" b="1" dirty="0" smtClean="0"/>
              <a:t>90 DÍAS</a:t>
            </a:r>
            <a:endParaRPr lang="es-CO" sz="3200" b="1" dirty="0"/>
          </a:p>
        </p:txBody>
      </p:sp>
      <p:pic>
        <p:nvPicPr>
          <p:cNvPr id="6" name="14 Imagen" descr="C:\Users\Usuario\Downloads\IMG-20170707-WA0056.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1708" y="2456231"/>
            <a:ext cx="3143272" cy="2071702"/>
          </a:xfrm>
          <a:prstGeom prst="rect">
            <a:avLst/>
          </a:prstGeom>
          <a:noFill/>
          <a:ln>
            <a:noFill/>
          </a:ln>
        </p:spPr>
      </p:pic>
      <p:pic>
        <p:nvPicPr>
          <p:cNvPr id="7" name="15 Imagen" descr="C:\Users\Usuario\Downloads\IMG-20170707-WA0045.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71708" y="4610704"/>
            <a:ext cx="3143272" cy="2071702"/>
          </a:xfrm>
          <a:prstGeom prst="rect">
            <a:avLst/>
          </a:prstGeom>
          <a:noFill/>
          <a:ln>
            <a:noFill/>
          </a:ln>
        </p:spPr>
      </p:pic>
    </p:spTree>
    <p:extLst>
      <p:ext uri="{BB962C8B-B14F-4D97-AF65-F5344CB8AC3E}">
        <p14:creationId xmlns:p14="http://schemas.microsoft.com/office/powerpoint/2010/main" val="16062354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6571" y="-96869"/>
            <a:ext cx="12192000" cy="6682406"/>
          </a:xfrm>
          <a:prstGeom prst="rect">
            <a:avLst/>
          </a:prstGeom>
        </p:spPr>
      </p:pic>
      <p:sp>
        <p:nvSpPr>
          <p:cNvPr id="3" name="Rectángulo 2"/>
          <p:cNvSpPr/>
          <p:nvPr/>
        </p:nvSpPr>
        <p:spPr>
          <a:xfrm>
            <a:off x="801187" y="1540804"/>
            <a:ext cx="7232469" cy="923330"/>
          </a:xfrm>
          <a:prstGeom prst="rect">
            <a:avLst/>
          </a:prstGeom>
        </p:spPr>
        <p:txBody>
          <a:bodyPr wrap="square">
            <a:spAutoFit/>
          </a:bodyPr>
          <a:lstStyle/>
          <a:p>
            <a:pPr algn="just"/>
            <a:r>
              <a:rPr lang="es-ES" b="1" dirty="0" smtClean="0"/>
              <a:t>DOTACION DE CALZADO Y VESTIDO DE LABOR PARA EL PERSONAL DOCENTE Y DIRECTIVO DOCENTE DE LOS ESTABLECIMIENTOS EDUCATIVOS OFICIALES (</a:t>
            </a:r>
            <a:r>
              <a:rPr lang="es-ES" b="1" dirty="0" err="1" smtClean="0"/>
              <a:t>Cto</a:t>
            </a:r>
            <a:r>
              <a:rPr lang="es-ES" b="1" dirty="0" smtClean="0"/>
              <a:t> 464 de 2016 – Liquidado)</a:t>
            </a:r>
            <a:endParaRPr lang="es-CO" b="1" dirty="0" smtClean="0"/>
          </a:p>
        </p:txBody>
      </p:sp>
      <p:sp>
        <p:nvSpPr>
          <p:cNvPr id="4" name="Rectángulo 3"/>
          <p:cNvSpPr/>
          <p:nvPr/>
        </p:nvSpPr>
        <p:spPr>
          <a:xfrm>
            <a:off x="3890286" y="3059668"/>
            <a:ext cx="2595582" cy="584775"/>
          </a:xfrm>
          <a:prstGeom prst="rect">
            <a:avLst/>
          </a:prstGeom>
        </p:spPr>
        <p:txBody>
          <a:bodyPr wrap="none">
            <a:spAutoFit/>
          </a:bodyPr>
          <a:lstStyle/>
          <a:p>
            <a:r>
              <a:rPr lang="es-ES" sz="3200" b="1" dirty="0" smtClean="0"/>
              <a:t>53.492.250.00</a:t>
            </a:r>
            <a:endParaRPr lang="es-CO" sz="3200" b="1" dirty="0" smtClean="0"/>
          </a:p>
        </p:txBody>
      </p:sp>
      <p:sp>
        <p:nvSpPr>
          <p:cNvPr id="5" name="Rectángulo 4"/>
          <p:cNvSpPr/>
          <p:nvPr/>
        </p:nvSpPr>
        <p:spPr>
          <a:xfrm>
            <a:off x="3594765" y="3917141"/>
            <a:ext cx="1503938" cy="584775"/>
          </a:xfrm>
          <a:prstGeom prst="rect">
            <a:avLst/>
          </a:prstGeom>
        </p:spPr>
        <p:txBody>
          <a:bodyPr wrap="none">
            <a:spAutoFit/>
          </a:bodyPr>
          <a:lstStyle/>
          <a:p>
            <a:r>
              <a:rPr lang="es-CO" sz="3200" b="1" dirty="0"/>
              <a:t>3</a:t>
            </a:r>
            <a:r>
              <a:rPr lang="es-CO" sz="3200" b="1" dirty="0" smtClean="0"/>
              <a:t>0 DÍAS</a:t>
            </a:r>
            <a:endParaRPr lang="es-CO" sz="3200" b="1" dirty="0"/>
          </a:p>
        </p:txBody>
      </p:sp>
      <p:pic>
        <p:nvPicPr>
          <p:cNvPr id="6" name="Picture 2" descr="J:\S_EDUCACION\PLANEACION EDUCATIVA\INFORME RENDICION DE CUENTAS GOBERNADOR\FOTOS DOTACION\IMG-20161224-WA000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08272" y="2208483"/>
            <a:ext cx="3143273" cy="207170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J:\S_EDUCACION\PLANEACION EDUCATIVA\INFORME RENDICION DE CUENTAS GOBERNADOR\FOTOS DOTACION\IMG-20161224-WA0007.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7187" b="13438"/>
          <a:stretch/>
        </p:blipFill>
        <p:spPr bwMode="auto">
          <a:xfrm>
            <a:off x="8526529" y="4513835"/>
            <a:ext cx="3125016" cy="2071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44435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2697" y="175594"/>
            <a:ext cx="12192000" cy="6682406"/>
          </a:xfrm>
          <a:prstGeom prst="rect">
            <a:avLst/>
          </a:prstGeom>
        </p:spPr>
      </p:pic>
      <p:sp>
        <p:nvSpPr>
          <p:cNvPr id="3" name="Rectángulo 2"/>
          <p:cNvSpPr/>
          <p:nvPr/>
        </p:nvSpPr>
        <p:spPr>
          <a:xfrm>
            <a:off x="788125" y="1726364"/>
            <a:ext cx="7271658" cy="923330"/>
          </a:xfrm>
          <a:prstGeom prst="rect">
            <a:avLst/>
          </a:prstGeom>
        </p:spPr>
        <p:txBody>
          <a:bodyPr wrap="square">
            <a:spAutoFit/>
          </a:bodyPr>
          <a:lstStyle/>
          <a:p>
            <a:pPr algn="just"/>
            <a:r>
              <a:rPr lang="es-ES" b="1" dirty="0" smtClean="0"/>
              <a:t>FORTALECIMIENTO DEL SERVICIO DE TRANSPORTE ESCOLAR EN LOS ESTABLECIMIENTOS EDUCATIVOS OFICIALES DEL DEPARTAMENTO DE ARAUCA</a:t>
            </a:r>
            <a:r>
              <a:rPr lang="es-CO" b="1" dirty="0" smtClean="0"/>
              <a:t> (</a:t>
            </a:r>
            <a:r>
              <a:rPr lang="es-CO" b="1" dirty="0" err="1" smtClean="0"/>
              <a:t>Cto</a:t>
            </a:r>
            <a:r>
              <a:rPr lang="es-CO" b="1" dirty="0" smtClean="0"/>
              <a:t> 136 de 2017 – Ejecución)</a:t>
            </a:r>
          </a:p>
        </p:txBody>
      </p:sp>
      <p:sp>
        <p:nvSpPr>
          <p:cNvPr id="5" name="Rectángulo 4"/>
          <p:cNvSpPr/>
          <p:nvPr/>
        </p:nvSpPr>
        <p:spPr>
          <a:xfrm>
            <a:off x="3017381" y="3516797"/>
            <a:ext cx="3100529" cy="584775"/>
          </a:xfrm>
          <a:prstGeom prst="rect">
            <a:avLst/>
          </a:prstGeom>
        </p:spPr>
        <p:txBody>
          <a:bodyPr wrap="none">
            <a:spAutoFit/>
          </a:bodyPr>
          <a:lstStyle/>
          <a:p>
            <a:pPr algn="just"/>
            <a:r>
              <a:rPr lang="es-ES" sz="3200" b="1" dirty="0" smtClean="0"/>
              <a:t>5.619.228.500,00</a:t>
            </a:r>
          </a:p>
        </p:txBody>
      </p:sp>
      <p:sp>
        <p:nvSpPr>
          <p:cNvPr id="6" name="Rectángulo 5"/>
          <p:cNvSpPr/>
          <p:nvPr/>
        </p:nvSpPr>
        <p:spPr>
          <a:xfrm>
            <a:off x="3226526" y="4200464"/>
            <a:ext cx="5643154" cy="584775"/>
          </a:xfrm>
          <a:prstGeom prst="rect">
            <a:avLst/>
          </a:prstGeom>
        </p:spPr>
        <p:txBody>
          <a:bodyPr wrap="square">
            <a:spAutoFit/>
          </a:bodyPr>
          <a:lstStyle/>
          <a:p>
            <a:r>
              <a:rPr lang="es-CO" sz="3200" dirty="0" smtClean="0"/>
              <a:t>145 DÍAS CALENDARIO ESCOLAR</a:t>
            </a:r>
            <a:endParaRPr lang="es-CO" sz="3200" dirty="0"/>
          </a:p>
        </p:txBody>
      </p:sp>
      <p:pic>
        <p:nvPicPr>
          <p:cNvPr id="7" name="14 Imagen" descr="C:\Users\Usuario\Downloads\IMG-20170707-WA0005.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51902" y="2649694"/>
            <a:ext cx="3252864" cy="2135545"/>
          </a:xfrm>
          <a:prstGeom prst="rect">
            <a:avLst/>
          </a:prstGeom>
          <a:noFill/>
          <a:ln>
            <a:noFill/>
          </a:ln>
        </p:spPr>
      </p:pic>
      <p:pic>
        <p:nvPicPr>
          <p:cNvPr id="8" name="15 Imagen" descr="C:\Users\Usuario\Downloads\IMG-20170707-WA0023 (1).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51902" y="4916105"/>
            <a:ext cx="3355876" cy="2071702"/>
          </a:xfrm>
          <a:prstGeom prst="rect">
            <a:avLst/>
          </a:prstGeom>
          <a:noFill/>
          <a:ln>
            <a:noFill/>
          </a:ln>
        </p:spPr>
      </p:pic>
    </p:spTree>
    <p:extLst>
      <p:ext uri="{BB962C8B-B14F-4D97-AF65-F5344CB8AC3E}">
        <p14:creationId xmlns:p14="http://schemas.microsoft.com/office/powerpoint/2010/main" val="8631747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0629" y="136428"/>
            <a:ext cx="12440195" cy="6818441"/>
          </a:xfrm>
          <a:prstGeom prst="rect">
            <a:avLst/>
          </a:prstGeom>
        </p:spPr>
      </p:pic>
      <p:sp>
        <p:nvSpPr>
          <p:cNvPr id="3" name="Rectángulo 2"/>
          <p:cNvSpPr/>
          <p:nvPr/>
        </p:nvSpPr>
        <p:spPr>
          <a:xfrm>
            <a:off x="1049382" y="1948432"/>
            <a:ext cx="7088777" cy="646331"/>
          </a:xfrm>
          <a:prstGeom prst="rect">
            <a:avLst/>
          </a:prstGeom>
        </p:spPr>
        <p:txBody>
          <a:bodyPr wrap="square">
            <a:spAutoFit/>
          </a:bodyPr>
          <a:lstStyle/>
          <a:p>
            <a:r>
              <a:rPr lang="es-ES" b="1" dirty="0" smtClean="0"/>
              <a:t>SERVICIO DE ASEO PARA LOS ESTABLECIMIENTOS EDUCATIVOS PUBLICOS DEL DEPARTAMENTO DE ARAUCA</a:t>
            </a:r>
            <a:r>
              <a:rPr lang="es-CO" b="1" dirty="0" smtClean="0"/>
              <a:t> (</a:t>
            </a:r>
            <a:r>
              <a:rPr lang="es-CO" b="1" dirty="0" err="1" smtClean="0"/>
              <a:t>Cto</a:t>
            </a:r>
            <a:r>
              <a:rPr lang="es-CO" b="1" dirty="0" smtClean="0"/>
              <a:t> </a:t>
            </a:r>
            <a:r>
              <a:rPr lang="es-ES" b="1" dirty="0" smtClean="0"/>
              <a:t>133 de 2017 – Ejecución)</a:t>
            </a:r>
            <a:endParaRPr lang="es-CO" b="1" dirty="0"/>
          </a:p>
        </p:txBody>
      </p:sp>
      <p:sp>
        <p:nvSpPr>
          <p:cNvPr id="4" name="Rectángulo 3"/>
          <p:cNvSpPr/>
          <p:nvPr/>
        </p:nvSpPr>
        <p:spPr>
          <a:xfrm>
            <a:off x="3198229" y="3613666"/>
            <a:ext cx="2268570" cy="584775"/>
          </a:xfrm>
          <a:prstGeom prst="rect">
            <a:avLst/>
          </a:prstGeom>
        </p:spPr>
        <p:txBody>
          <a:bodyPr wrap="none">
            <a:spAutoFit/>
          </a:bodyPr>
          <a:lstStyle/>
          <a:p>
            <a:pPr algn="just"/>
            <a:r>
              <a:rPr lang="es-ES" sz="3200" b="1" dirty="0" smtClean="0"/>
              <a:t>331.313.131</a:t>
            </a:r>
          </a:p>
        </p:txBody>
      </p:sp>
      <p:sp>
        <p:nvSpPr>
          <p:cNvPr id="5" name="Rectángulo 4"/>
          <p:cNvSpPr/>
          <p:nvPr/>
        </p:nvSpPr>
        <p:spPr>
          <a:xfrm>
            <a:off x="3452642" y="4270732"/>
            <a:ext cx="3768276" cy="584775"/>
          </a:xfrm>
          <a:prstGeom prst="rect">
            <a:avLst/>
          </a:prstGeom>
        </p:spPr>
        <p:txBody>
          <a:bodyPr wrap="none">
            <a:spAutoFit/>
          </a:bodyPr>
          <a:lstStyle/>
          <a:p>
            <a:r>
              <a:rPr lang="es-ES" sz="3200" b="1" dirty="0" smtClean="0"/>
              <a:t>CUATRO  (04) MESES </a:t>
            </a:r>
            <a:endParaRPr lang="es-CO" sz="3200" dirty="0"/>
          </a:p>
        </p:txBody>
      </p:sp>
      <p:pic>
        <p:nvPicPr>
          <p:cNvPr id="6"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3100" y="2553996"/>
            <a:ext cx="3143272" cy="2119340"/>
          </a:xfrm>
          <a:prstGeom prst="rect">
            <a:avLst/>
          </a:prstGeom>
          <a:noFill/>
          <a:extLst>
            <a:ext uri="{909E8E84-426E-40DD-AFC4-6F175D3DCCD1}">
              <a14:hiddenFill xmlns:a14="http://schemas.microsoft.com/office/drawing/2010/main">
                <a:solidFill>
                  <a:srgbClr val="FFFFFF"/>
                </a:solidFill>
              </a14:hiddenFill>
            </a:ext>
          </a:extLst>
        </p:spPr>
      </p:pic>
      <p:pic>
        <p:nvPicPr>
          <p:cNvPr id="7" name="14 Imagen" descr="D:\Users\Activo628\Desktop\CONTRATO ASEO\julio\DSC02763.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23100" y="4744557"/>
            <a:ext cx="3143272" cy="20529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703673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0629" y="136428"/>
            <a:ext cx="12440195" cy="6818441"/>
          </a:xfrm>
          <a:prstGeom prst="rect">
            <a:avLst/>
          </a:prstGeom>
        </p:spPr>
      </p:pic>
      <p:sp>
        <p:nvSpPr>
          <p:cNvPr id="3" name="Rectángulo 2"/>
          <p:cNvSpPr/>
          <p:nvPr/>
        </p:nvSpPr>
        <p:spPr>
          <a:xfrm>
            <a:off x="1049382" y="1948432"/>
            <a:ext cx="7088777" cy="923330"/>
          </a:xfrm>
          <a:prstGeom prst="rect">
            <a:avLst/>
          </a:prstGeom>
        </p:spPr>
        <p:txBody>
          <a:bodyPr wrap="square">
            <a:spAutoFit/>
          </a:bodyPr>
          <a:lstStyle/>
          <a:p>
            <a:r>
              <a:rPr lang="es-ES" b="1" dirty="0" smtClean="0"/>
              <a:t>SERVICIO DE VIGILANCIA PARA LOS ESTABLECIMIENTOS EDUCATIVOS PUBLICOS DEL DEPARTAMENTO DE ARAUCA</a:t>
            </a:r>
            <a:r>
              <a:rPr lang="es-CO" b="1" dirty="0" smtClean="0"/>
              <a:t> (</a:t>
            </a:r>
            <a:r>
              <a:rPr lang="es-CO" b="1" dirty="0" err="1" smtClean="0"/>
              <a:t>Cto</a:t>
            </a:r>
            <a:r>
              <a:rPr lang="es-CO" b="1" dirty="0" smtClean="0"/>
              <a:t> 122 de 2017 – Ejecución)</a:t>
            </a:r>
            <a:endParaRPr lang="es-CO" b="1" dirty="0"/>
          </a:p>
        </p:txBody>
      </p:sp>
      <p:sp>
        <p:nvSpPr>
          <p:cNvPr id="5" name="Rectángulo 4"/>
          <p:cNvSpPr/>
          <p:nvPr/>
        </p:nvSpPr>
        <p:spPr>
          <a:xfrm>
            <a:off x="3452642" y="4270732"/>
            <a:ext cx="3194208" cy="584775"/>
          </a:xfrm>
          <a:prstGeom prst="rect">
            <a:avLst/>
          </a:prstGeom>
        </p:spPr>
        <p:txBody>
          <a:bodyPr wrap="none">
            <a:spAutoFit/>
          </a:bodyPr>
          <a:lstStyle/>
          <a:p>
            <a:r>
              <a:rPr lang="es-ES" sz="3200" b="1" dirty="0" smtClean="0"/>
              <a:t>TRES  (03) MESES </a:t>
            </a:r>
            <a:endParaRPr lang="es-CO" sz="3200" dirty="0"/>
          </a:p>
        </p:txBody>
      </p:sp>
      <p:pic>
        <p:nvPicPr>
          <p:cNvPr id="8" name="1 Imagen"/>
          <p:cNvPicPr>
            <a:picLocks noChangeAspect="1" noChangeArrowheads="1"/>
          </p:cNvPicPr>
          <p:nvPr/>
        </p:nvPicPr>
        <p:blipFill>
          <a:blip r:embed="rId3">
            <a:extLst>
              <a:ext uri="{28A0092B-C50C-407E-A947-70E740481C1C}">
                <a14:useLocalDpi xmlns:a14="http://schemas.microsoft.com/office/drawing/2010/main" val="0"/>
              </a:ext>
            </a:extLst>
          </a:blip>
          <a:srcRect b="6274"/>
          <a:stretch>
            <a:fillRect/>
          </a:stretch>
        </p:blipFill>
        <p:spPr bwMode="auto">
          <a:xfrm>
            <a:off x="8534394" y="2410097"/>
            <a:ext cx="3138286" cy="204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14 Imagen" descr="C:\Users\user\Desktop\FOTOS JESSIKA!!!\26-08-2016...03.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14486" y="4593427"/>
            <a:ext cx="3125016" cy="2079624"/>
          </a:xfrm>
          <a:prstGeom prst="rect">
            <a:avLst/>
          </a:prstGeom>
          <a:noFill/>
          <a:ln>
            <a:noFill/>
          </a:ln>
        </p:spPr>
      </p:pic>
      <p:sp>
        <p:nvSpPr>
          <p:cNvPr id="10" name="Rectángulo 9"/>
          <p:cNvSpPr/>
          <p:nvPr/>
        </p:nvSpPr>
        <p:spPr>
          <a:xfrm>
            <a:off x="2860766" y="3434828"/>
            <a:ext cx="2782387" cy="584775"/>
          </a:xfrm>
          <a:prstGeom prst="rect">
            <a:avLst/>
          </a:prstGeom>
        </p:spPr>
        <p:txBody>
          <a:bodyPr wrap="square">
            <a:spAutoFit/>
          </a:bodyPr>
          <a:lstStyle/>
          <a:p>
            <a:pPr algn="just"/>
            <a:r>
              <a:rPr lang="es-ES" sz="3200" b="1" dirty="0" smtClean="0"/>
              <a:t>339.316.072.57</a:t>
            </a:r>
          </a:p>
        </p:txBody>
      </p:sp>
    </p:spTree>
    <p:extLst>
      <p:ext uri="{BB962C8B-B14F-4D97-AF65-F5344CB8AC3E}">
        <p14:creationId xmlns:p14="http://schemas.microsoft.com/office/powerpoint/2010/main" val="1780169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O"/>
          </a:p>
        </p:txBody>
      </p:sp>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77563" y="0"/>
            <a:ext cx="13079818" cy="6176963"/>
          </a:xfrm>
        </p:spPr>
      </p:pic>
    </p:spTree>
    <p:extLst>
      <p:ext uri="{BB962C8B-B14F-4D97-AF65-F5344CB8AC3E}">
        <p14:creationId xmlns:p14="http://schemas.microsoft.com/office/powerpoint/2010/main" val="12018258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079" y="-113854"/>
            <a:ext cx="12440195" cy="6818441"/>
          </a:xfrm>
          <a:prstGeom prst="rect">
            <a:avLst/>
          </a:prstGeom>
        </p:spPr>
      </p:pic>
      <p:sp>
        <p:nvSpPr>
          <p:cNvPr id="5" name="Rectángulo 4"/>
          <p:cNvSpPr/>
          <p:nvPr/>
        </p:nvSpPr>
        <p:spPr>
          <a:xfrm>
            <a:off x="604042" y="4270732"/>
            <a:ext cx="7597382" cy="1569660"/>
          </a:xfrm>
          <a:prstGeom prst="rect">
            <a:avLst/>
          </a:prstGeom>
        </p:spPr>
        <p:txBody>
          <a:bodyPr wrap="square">
            <a:spAutoFit/>
          </a:bodyPr>
          <a:lstStyle/>
          <a:p>
            <a:r>
              <a:rPr lang="es-ES_tradnl" sz="3200" dirty="0" smtClean="0"/>
              <a:t>65 días calendario escolar y 35 días fines de semana y festivos</a:t>
            </a:r>
            <a:endParaRPr lang="es-CO" sz="3200" dirty="0" smtClean="0"/>
          </a:p>
          <a:p>
            <a:r>
              <a:rPr lang="es-ES" sz="3200" b="1" dirty="0" smtClean="0"/>
              <a:t> </a:t>
            </a:r>
            <a:endParaRPr lang="es-CO" sz="3200" dirty="0"/>
          </a:p>
        </p:txBody>
      </p:sp>
      <p:graphicFrame>
        <p:nvGraphicFramePr>
          <p:cNvPr id="8" name="1 Objeto"/>
          <p:cNvGraphicFramePr>
            <a:graphicFrameLocks noChangeAspect="1"/>
          </p:cNvGraphicFramePr>
          <p:nvPr>
            <p:extLst>
              <p:ext uri="{D42A27DB-BD31-4B8C-83A1-F6EECF244321}">
                <p14:modId xmlns:p14="http://schemas.microsoft.com/office/powerpoint/2010/main" val="3723957073"/>
              </p:ext>
            </p:extLst>
          </p:nvPr>
        </p:nvGraphicFramePr>
        <p:xfrm>
          <a:off x="8633908" y="2260118"/>
          <a:ext cx="3125338" cy="2122486"/>
        </p:xfrm>
        <a:graphic>
          <a:graphicData uri="http://schemas.openxmlformats.org/presentationml/2006/ole">
            <mc:AlternateContent xmlns:mc="http://schemas.openxmlformats.org/markup-compatibility/2006">
              <mc:Choice xmlns:v="urn:schemas-microsoft-com:vml" Requires="v">
                <p:oleObj spid="_x0000_s2122" name="Imagen de mapa de bits" r:id="rId4" imgW="6811326" imgH="5372850" progId="Paint.Picture">
                  <p:embed/>
                </p:oleObj>
              </mc:Choice>
              <mc:Fallback>
                <p:oleObj name="Imagen de mapa de bits" r:id="rId4" imgW="6811326" imgH="5372850"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33908" y="2260118"/>
                        <a:ext cx="3125338" cy="2122486"/>
                      </a:xfrm>
                      <a:prstGeom prst="rect">
                        <a:avLst/>
                      </a:prstGeom>
                      <a:noFill/>
                      <a:ln>
                        <a:noFill/>
                      </a:ln>
                    </p:spPr>
                  </p:pic>
                </p:oleObj>
              </mc:Fallback>
            </mc:AlternateContent>
          </a:graphicData>
        </a:graphic>
      </p:graphicFrame>
      <p:graphicFrame>
        <p:nvGraphicFramePr>
          <p:cNvPr id="9" name="2 Objeto"/>
          <p:cNvGraphicFramePr>
            <a:graphicFrameLocks noChangeAspect="1"/>
          </p:cNvGraphicFramePr>
          <p:nvPr>
            <p:extLst>
              <p:ext uri="{D42A27DB-BD31-4B8C-83A1-F6EECF244321}">
                <p14:modId xmlns:p14="http://schemas.microsoft.com/office/powerpoint/2010/main" val="1864222969"/>
              </p:ext>
            </p:extLst>
          </p:nvPr>
        </p:nvGraphicFramePr>
        <p:xfrm>
          <a:off x="8642634" y="4632885"/>
          <a:ext cx="3143272" cy="2071702"/>
        </p:xfrm>
        <a:graphic>
          <a:graphicData uri="http://schemas.openxmlformats.org/presentationml/2006/ole">
            <mc:AlternateContent xmlns:mc="http://schemas.openxmlformats.org/markup-compatibility/2006">
              <mc:Choice xmlns:v="urn:schemas-microsoft-com:vml" Requires="v">
                <p:oleObj spid="_x0000_s2123" name="Imagen de mapa de bits" r:id="rId6" imgW="7411485" imgH="5095238" progId="Paint.Picture">
                  <p:embed/>
                </p:oleObj>
              </mc:Choice>
              <mc:Fallback>
                <p:oleObj name="Imagen de mapa de bits" r:id="rId6" imgW="7411485" imgH="5095238" progId="Paint.Picture">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42634" y="4632885"/>
                        <a:ext cx="3143272" cy="2071702"/>
                      </a:xfrm>
                      <a:prstGeom prst="rect">
                        <a:avLst/>
                      </a:prstGeom>
                      <a:noFill/>
                      <a:ln>
                        <a:noFill/>
                      </a:ln>
                    </p:spPr>
                  </p:pic>
                </p:oleObj>
              </mc:Fallback>
            </mc:AlternateContent>
          </a:graphicData>
        </a:graphic>
      </p:graphicFrame>
      <p:sp>
        <p:nvSpPr>
          <p:cNvPr id="10" name="Rectángulo 9"/>
          <p:cNvSpPr/>
          <p:nvPr/>
        </p:nvSpPr>
        <p:spPr>
          <a:xfrm>
            <a:off x="618308" y="1599989"/>
            <a:ext cx="7180218" cy="923330"/>
          </a:xfrm>
          <a:prstGeom prst="rect">
            <a:avLst/>
          </a:prstGeom>
        </p:spPr>
        <p:txBody>
          <a:bodyPr wrap="square">
            <a:spAutoFit/>
          </a:bodyPr>
          <a:lstStyle/>
          <a:p>
            <a:pPr algn="just"/>
            <a:r>
              <a:rPr lang="es-CO" b="1" dirty="0" smtClean="0"/>
              <a:t>IMPLEMENTACIÓN DEL PROGRAMA DE ALIMENTACIÓN ESCOLAR EN LAS INSTITUCIONES Y CENTROS EDUCATIVOS DEL DEPARTAMENTO DE ARAUCA. (</a:t>
            </a:r>
            <a:r>
              <a:rPr lang="es-CO" b="1" dirty="0" err="1" smtClean="0"/>
              <a:t>Cto</a:t>
            </a:r>
            <a:r>
              <a:rPr lang="es-CO" b="1" dirty="0" smtClean="0"/>
              <a:t> 150 de 2017 – Ejecución)</a:t>
            </a:r>
          </a:p>
        </p:txBody>
      </p:sp>
      <p:sp>
        <p:nvSpPr>
          <p:cNvPr id="11" name="Rectángulo 10"/>
          <p:cNvSpPr/>
          <p:nvPr/>
        </p:nvSpPr>
        <p:spPr>
          <a:xfrm>
            <a:off x="2495006" y="3195647"/>
            <a:ext cx="3187337" cy="584775"/>
          </a:xfrm>
          <a:prstGeom prst="rect">
            <a:avLst/>
          </a:prstGeom>
        </p:spPr>
        <p:txBody>
          <a:bodyPr wrap="square">
            <a:spAutoFit/>
          </a:bodyPr>
          <a:lstStyle/>
          <a:p>
            <a:pPr algn="just"/>
            <a:r>
              <a:rPr lang="es-ES" sz="3200" b="1" dirty="0" smtClean="0"/>
              <a:t>1.826.505.211,40</a:t>
            </a:r>
          </a:p>
        </p:txBody>
      </p:sp>
    </p:spTree>
    <p:extLst>
      <p:ext uri="{BB962C8B-B14F-4D97-AF65-F5344CB8AC3E}">
        <p14:creationId xmlns:p14="http://schemas.microsoft.com/office/powerpoint/2010/main" val="3158217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283" y="0"/>
            <a:ext cx="12689107" cy="6954869"/>
          </a:xfrm>
          <a:prstGeom prst="rect">
            <a:avLst/>
          </a:prstGeom>
        </p:spPr>
      </p:pic>
      <p:sp>
        <p:nvSpPr>
          <p:cNvPr id="3" name="Rectángulo 2"/>
          <p:cNvSpPr/>
          <p:nvPr/>
        </p:nvSpPr>
        <p:spPr>
          <a:xfrm>
            <a:off x="587830" y="1802674"/>
            <a:ext cx="7955280" cy="1200329"/>
          </a:xfrm>
          <a:prstGeom prst="rect">
            <a:avLst/>
          </a:prstGeom>
        </p:spPr>
        <p:txBody>
          <a:bodyPr wrap="square">
            <a:spAutoFit/>
          </a:bodyPr>
          <a:lstStyle/>
          <a:p>
            <a:pPr algn="just"/>
            <a:r>
              <a:rPr lang="es-CO" b="1" dirty="0" smtClean="0"/>
              <a:t>APOYO AL FUNCIONAMIENTO Y LA ADECUADA ATENCIÓN DE LA POBLACIÓN ATENDIDA BAJO LA MODALIDAD DE INTERNADOS PARA GARANTIZAR SU ACCESO Y PERMANENCIA EN LOS ESTABLECIMIENTOS EDUCATIVOS DEL DEPARTAMENTO DE ARAUCA</a:t>
            </a:r>
            <a:endParaRPr lang="es-CO" b="1" dirty="0"/>
          </a:p>
        </p:txBody>
      </p:sp>
      <p:sp>
        <p:nvSpPr>
          <p:cNvPr id="5" name="Rectángulo 4"/>
          <p:cNvSpPr/>
          <p:nvPr/>
        </p:nvSpPr>
        <p:spPr>
          <a:xfrm>
            <a:off x="3452642" y="4270732"/>
            <a:ext cx="3098862" cy="584775"/>
          </a:xfrm>
          <a:prstGeom prst="rect">
            <a:avLst/>
          </a:prstGeom>
        </p:spPr>
        <p:txBody>
          <a:bodyPr wrap="none">
            <a:spAutoFit/>
          </a:bodyPr>
          <a:lstStyle/>
          <a:p>
            <a:r>
              <a:rPr lang="es-ES" sz="3200" b="1" dirty="0" smtClean="0"/>
              <a:t>DOS  (02) MESES </a:t>
            </a:r>
            <a:endParaRPr lang="es-CO" sz="3200" dirty="0"/>
          </a:p>
        </p:txBody>
      </p:sp>
      <p:sp>
        <p:nvSpPr>
          <p:cNvPr id="8" name="Rectángulo 7"/>
          <p:cNvSpPr/>
          <p:nvPr/>
        </p:nvSpPr>
        <p:spPr>
          <a:xfrm>
            <a:off x="3349903" y="3392855"/>
            <a:ext cx="2149948" cy="584775"/>
          </a:xfrm>
          <a:prstGeom prst="rect">
            <a:avLst/>
          </a:prstGeom>
        </p:spPr>
        <p:txBody>
          <a:bodyPr wrap="none">
            <a:spAutoFit/>
          </a:bodyPr>
          <a:lstStyle/>
          <a:p>
            <a:pPr algn="just"/>
            <a:r>
              <a:rPr lang="es-ES" sz="3200" b="1" dirty="0" smtClean="0"/>
              <a:t> 44,217,520</a:t>
            </a:r>
          </a:p>
        </p:txBody>
      </p:sp>
    </p:spTree>
    <p:extLst>
      <p:ext uri="{BB962C8B-B14F-4D97-AF65-F5344CB8AC3E}">
        <p14:creationId xmlns:p14="http://schemas.microsoft.com/office/powerpoint/2010/main" val="10313207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7383" y="204445"/>
            <a:ext cx="12440195" cy="6818441"/>
          </a:xfrm>
          <a:prstGeom prst="rect">
            <a:avLst/>
          </a:prstGeom>
        </p:spPr>
      </p:pic>
      <p:sp>
        <p:nvSpPr>
          <p:cNvPr id="5" name="Rectángulo 4"/>
          <p:cNvSpPr/>
          <p:nvPr/>
        </p:nvSpPr>
        <p:spPr>
          <a:xfrm>
            <a:off x="3452642" y="4270732"/>
            <a:ext cx="3768276" cy="584775"/>
          </a:xfrm>
          <a:prstGeom prst="rect">
            <a:avLst/>
          </a:prstGeom>
        </p:spPr>
        <p:txBody>
          <a:bodyPr wrap="none">
            <a:spAutoFit/>
          </a:bodyPr>
          <a:lstStyle/>
          <a:p>
            <a:r>
              <a:rPr lang="es-ES" sz="3200" b="1" dirty="0" smtClean="0"/>
              <a:t>CUATRO  (04) MESES </a:t>
            </a:r>
            <a:endParaRPr lang="es-CO" sz="3200" dirty="0"/>
          </a:p>
        </p:txBody>
      </p:sp>
      <p:sp>
        <p:nvSpPr>
          <p:cNvPr id="8" name="Rectángulo 7"/>
          <p:cNvSpPr/>
          <p:nvPr/>
        </p:nvSpPr>
        <p:spPr>
          <a:xfrm>
            <a:off x="918754" y="1697559"/>
            <a:ext cx="7519852" cy="1200329"/>
          </a:xfrm>
          <a:prstGeom prst="rect">
            <a:avLst/>
          </a:prstGeom>
        </p:spPr>
        <p:txBody>
          <a:bodyPr wrap="square">
            <a:spAutoFit/>
          </a:bodyPr>
          <a:lstStyle/>
          <a:p>
            <a:pPr algn="just"/>
            <a:r>
              <a:rPr lang="es-ES" b="1" dirty="0" smtClean="0"/>
              <a:t>MEJORAMIENTO DE LA ATENCION A LA POBLACION CON NECESIDADES EDUCATIVAS ESPECIALES “NEE” Y CAPACIDADES EXCEPCIONALES (EN ESTABLECIMIENTOS EDUCATIVOS OFICIALES DEL DEPARTAMENTO DE ARAUCA (Radicado en el banco de proyectos)</a:t>
            </a:r>
            <a:endParaRPr lang="es-CO" b="1" dirty="0"/>
          </a:p>
        </p:txBody>
      </p:sp>
      <p:sp>
        <p:nvSpPr>
          <p:cNvPr id="9" name="Rectángulo 8"/>
          <p:cNvSpPr/>
          <p:nvPr/>
        </p:nvSpPr>
        <p:spPr>
          <a:xfrm>
            <a:off x="3341615" y="3428999"/>
            <a:ext cx="2674130" cy="584775"/>
          </a:xfrm>
          <a:prstGeom prst="rect">
            <a:avLst/>
          </a:prstGeom>
        </p:spPr>
        <p:txBody>
          <a:bodyPr wrap="none">
            <a:spAutoFit/>
          </a:bodyPr>
          <a:lstStyle/>
          <a:p>
            <a:pPr algn="just"/>
            <a:r>
              <a:rPr lang="es-ES" sz="3200" b="1" dirty="0" smtClean="0"/>
              <a:t> 19.959.951.58</a:t>
            </a:r>
          </a:p>
        </p:txBody>
      </p:sp>
    </p:spTree>
    <p:extLst>
      <p:ext uri="{BB962C8B-B14F-4D97-AF65-F5344CB8AC3E}">
        <p14:creationId xmlns:p14="http://schemas.microsoft.com/office/powerpoint/2010/main" val="11612765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283" y="0"/>
            <a:ext cx="12689107" cy="6954869"/>
          </a:xfrm>
          <a:prstGeom prst="rect">
            <a:avLst/>
          </a:prstGeom>
        </p:spPr>
      </p:pic>
      <p:sp>
        <p:nvSpPr>
          <p:cNvPr id="3" name="Rectángulo 2"/>
          <p:cNvSpPr/>
          <p:nvPr/>
        </p:nvSpPr>
        <p:spPr>
          <a:xfrm>
            <a:off x="783772" y="1854926"/>
            <a:ext cx="7354388" cy="1200329"/>
          </a:xfrm>
          <a:prstGeom prst="rect">
            <a:avLst/>
          </a:prstGeom>
        </p:spPr>
        <p:txBody>
          <a:bodyPr wrap="square">
            <a:spAutoFit/>
          </a:bodyPr>
          <a:lstStyle/>
          <a:p>
            <a:pPr algn="just"/>
            <a:r>
              <a:rPr lang="es-ES" b="1" dirty="0" smtClean="0"/>
              <a:t>CONSTRUCCIÓN DE LA INFRAESTRUCTURA FÍSICA DE LA INSTITUCIÓN EDUCATIVA ERNESTO RINCÓN DUCÓN ( I ETAPA) DEL CENTRO POBLADO EL BOTALÓN, MUNICIPIO DE TAME, DEPARTAMENTO DE ARAUCA</a:t>
            </a:r>
            <a:r>
              <a:rPr lang="es-CO" b="1" dirty="0" smtClean="0"/>
              <a:t>  (Proyecto Formulado</a:t>
            </a:r>
            <a:endParaRPr lang="es-CO" b="1" dirty="0"/>
          </a:p>
        </p:txBody>
      </p:sp>
      <p:sp>
        <p:nvSpPr>
          <p:cNvPr id="5" name="Rectángulo 4"/>
          <p:cNvSpPr/>
          <p:nvPr/>
        </p:nvSpPr>
        <p:spPr>
          <a:xfrm>
            <a:off x="3452642" y="4270732"/>
            <a:ext cx="3919984" cy="584775"/>
          </a:xfrm>
          <a:prstGeom prst="rect">
            <a:avLst/>
          </a:prstGeom>
        </p:spPr>
        <p:txBody>
          <a:bodyPr wrap="none">
            <a:spAutoFit/>
          </a:bodyPr>
          <a:lstStyle/>
          <a:p>
            <a:r>
              <a:rPr lang="es-ES" sz="3200" b="1" dirty="0" smtClean="0"/>
              <a:t>CATORCE  (14) MESES </a:t>
            </a:r>
            <a:endParaRPr lang="es-CO" sz="3200" dirty="0"/>
          </a:p>
        </p:txBody>
      </p:sp>
      <p:sp>
        <p:nvSpPr>
          <p:cNvPr id="8" name="Rectángulo 7"/>
          <p:cNvSpPr/>
          <p:nvPr/>
        </p:nvSpPr>
        <p:spPr>
          <a:xfrm>
            <a:off x="3278638" y="3392855"/>
            <a:ext cx="3100529" cy="584775"/>
          </a:xfrm>
          <a:prstGeom prst="rect">
            <a:avLst/>
          </a:prstGeom>
        </p:spPr>
        <p:txBody>
          <a:bodyPr wrap="none">
            <a:spAutoFit/>
          </a:bodyPr>
          <a:lstStyle/>
          <a:p>
            <a:pPr algn="just"/>
            <a:r>
              <a:rPr lang="es-ES" sz="3200" b="1" dirty="0" smtClean="0"/>
              <a:t>3.500.000.000,00</a:t>
            </a:r>
          </a:p>
        </p:txBody>
      </p:sp>
    </p:spTree>
    <p:extLst>
      <p:ext uri="{BB962C8B-B14F-4D97-AF65-F5344CB8AC3E}">
        <p14:creationId xmlns:p14="http://schemas.microsoft.com/office/powerpoint/2010/main" val="30329259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800" y="0"/>
            <a:ext cx="12689107" cy="6954869"/>
          </a:xfrm>
          <a:prstGeom prst="rect">
            <a:avLst/>
          </a:prstGeom>
        </p:spPr>
      </p:pic>
      <p:sp>
        <p:nvSpPr>
          <p:cNvPr id="3" name="Rectángulo 2"/>
          <p:cNvSpPr/>
          <p:nvPr/>
        </p:nvSpPr>
        <p:spPr>
          <a:xfrm>
            <a:off x="561703" y="1750424"/>
            <a:ext cx="7576457" cy="1200329"/>
          </a:xfrm>
          <a:prstGeom prst="rect">
            <a:avLst/>
          </a:prstGeom>
        </p:spPr>
        <p:txBody>
          <a:bodyPr wrap="square">
            <a:spAutoFit/>
          </a:bodyPr>
          <a:lstStyle/>
          <a:p>
            <a:pPr algn="just"/>
            <a:r>
              <a:rPr lang="es-ES" b="1" smtClean="0"/>
              <a:t>ADQUISICION DE MATERIALES, EQUIPOS Y MOBILIARIO PARA LAS SEDES EDUCATIVAS INDIGENAS DEL DEPARTAMENTO DE ARAUCA</a:t>
            </a:r>
            <a:r>
              <a:rPr lang="es-CO" b="1" smtClean="0"/>
              <a:t> (</a:t>
            </a:r>
            <a:r>
              <a:rPr lang="es-ES" b="1" smtClean="0"/>
              <a:t>Proyecto formulado en trámite de contratación)</a:t>
            </a:r>
          </a:p>
          <a:p>
            <a:pPr algn="just"/>
            <a:endParaRPr lang="es-CO" b="1" dirty="0"/>
          </a:p>
        </p:txBody>
      </p:sp>
      <p:sp>
        <p:nvSpPr>
          <p:cNvPr id="5" name="Rectángulo 4"/>
          <p:cNvSpPr/>
          <p:nvPr/>
        </p:nvSpPr>
        <p:spPr>
          <a:xfrm>
            <a:off x="3452642" y="4270732"/>
            <a:ext cx="3194208" cy="584775"/>
          </a:xfrm>
          <a:prstGeom prst="rect">
            <a:avLst/>
          </a:prstGeom>
        </p:spPr>
        <p:txBody>
          <a:bodyPr wrap="none">
            <a:spAutoFit/>
          </a:bodyPr>
          <a:lstStyle/>
          <a:p>
            <a:r>
              <a:rPr lang="es-ES" sz="3200" b="1" dirty="0" smtClean="0"/>
              <a:t>TRES  (03) MESES </a:t>
            </a:r>
            <a:endParaRPr lang="es-CO" sz="3200" dirty="0"/>
          </a:p>
        </p:txBody>
      </p:sp>
      <p:sp>
        <p:nvSpPr>
          <p:cNvPr id="6" name="Rectángulo 5"/>
          <p:cNvSpPr/>
          <p:nvPr/>
        </p:nvSpPr>
        <p:spPr>
          <a:xfrm>
            <a:off x="3592286" y="3244334"/>
            <a:ext cx="3267705" cy="584775"/>
          </a:xfrm>
          <a:prstGeom prst="rect">
            <a:avLst/>
          </a:prstGeom>
        </p:spPr>
        <p:txBody>
          <a:bodyPr wrap="square">
            <a:spAutoFit/>
          </a:bodyPr>
          <a:lstStyle/>
          <a:p>
            <a:r>
              <a:rPr lang="es-ES" sz="3200" b="1" dirty="0" smtClean="0"/>
              <a:t>84.858.045.00</a:t>
            </a:r>
            <a:endParaRPr lang="es-CO" sz="3200" b="1" dirty="0"/>
          </a:p>
        </p:txBody>
      </p:sp>
    </p:spTree>
    <p:extLst>
      <p:ext uri="{BB962C8B-B14F-4D97-AF65-F5344CB8AC3E}">
        <p14:creationId xmlns:p14="http://schemas.microsoft.com/office/powerpoint/2010/main" val="27862144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283" y="0"/>
            <a:ext cx="12689107" cy="6954869"/>
          </a:xfrm>
          <a:prstGeom prst="rect">
            <a:avLst/>
          </a:prstGeom>
        </p:spPr>
      </p:pic>
      <p:sp>
        <p:nvSpPr>
          <p:cNvPr id="3" name="Rectángulo 2"/>
          <p:cNvSpPr/>
          <p:nvPr/>
        </p:nvSpPr>
        <p:spPr>
          <a:xfrm>
            <a:off x="627017" y="1854926"/>
            <a:ext cx="7511143" cy="1477328"/>
          </a:xfrm>
          <a:prstGeom prst="rect">
            <a:avLst/>
          </a:prstGeom>
        </p:spPr>
        <p:txBody>
          <a:bodyPr wrap="square">
            <a:spAutoFit/>
          </a:bodyPr>
          <a:lstStyle/>
          <a:p>
            <a:pPr algn="just"/>
            <a:r>
              <a:rPr lang="es-CO" b="1" dirty="0" smtClean="0"/>
              <a:t>APOYO A LA EDUCACIÓN DE LA POBLACIÓN EDUCATIVA CON NECESIDADES EDUCATIVAS ESPECIALES NEE EN LOS ESTABLECIMIENTOS EDUCATIVOS DEL DEPARTAMENTO DE ARAUCA. (SE ENCUENTRA EN PROCESO DE CONTRATACIÓN - CONVENIO INSOR)</a:t>
            </a:r>
          </a:p>
          <a:p>
            <a:pPr algn="just"/>
            <a:endParaRPr lang="es-CO" b="1" dirty="0"/>
          </a:p>
        </p:txBody>
      </p:sp>
      <p:sp>
        <p:nvSpPr>
          <p:cNvPr id="5" name="Rectángulo 4"/>
          <p:cNvSpPr/>
          <p:nvPr/>
        </p:nvSpPr>
        <p:spPr>
          <a:xfrm>
            <a:off x="3452642" y="4270732"/>
            <a:ext cx="3459730" cy="584775"/>
          </a:xfrm>
          <a:prstGeom prst="rect">
            <a:avLst/>
          </a:prstGeom>
        </p:spPr>
        <p:txBody>
          <a:bodyPr wrap="none">
            <a:spAutoFit/>
          </a:bodyPr>
          <a:lstStyle/>
          <a:p>
            <a:r>
              <a:rPr lang="es-ES" sz="3200" b="1" dirty="0" smtClean="0"/>
              <a:t>CINCO  (05) MESES </a:t>
            </a:r>
            <a:endParaRPr lang="es-CO" sz="3200" dirty="0"/>
          </a:p>
        </p:txBody>
      </p:sp>
      <p:sp>
        <p:nvSpPr>
          <p:cNvPr id="4" name="Rectángulo 3"/>
          <p:cNvSpPr/>
          <p:nvPr/>
        </p:nvSpPr>
        <p:spPr>
          <a:xfrm>
            <a:off x="3382786" y="3348357"/>
            <a:ext cx="2156360" cy="584775"/>
          </a:xfrm>
          <a:prstGeom prst="rect">
            <a:avLst/>
          </a:prstGeom>
        </p:spPr>
        <p:txBody>
          <a:bodyPr wrap="none">
            <a:spAutoFit/>
          </a:bodyPr>
          <a:lstStyle/>
          <a:p>
            <a:pPr algn="just"/>
            <a:r>
              <a:rPr lang="es-ES" sz="3200" b="1" dirty="0" smtClean="0"/>
              <a:t>69,276,812 </a:t>
            </a:r>
          </a:p>
        </p:txBody>
      </p:sp>
    </p:spTree>
    <p:extLst>
      <p:ext uri="{BB962C8B-B14F-4D97-AF65-F5344CB8AC3E}">
        <p14:creationId xmlns:p14="http://schemas.microsoft.com/office/powerpoint/2010/main" val="11761034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283" y="0"/>
            <a:ext cx="12689107" cy="6954869"/>
          </a:xfrm>
          <a:prstGeom prst="rect">
            <a:avLst/>
          </a:prstGeom>
        </p:spPr>
      </p:pic>
      <p:sp>
        <p:nvSpPr>
          <p:cNvPr id="3" name="Rectángulo 2"/>
          <p:cNvSpPr/>
          <p:nvPr/>
        </p:nvSpPr>
        <p:spPr>
          <a:xfrm>
            <a:off x="783772" y="1854926"/>
            <a:ext cx="7354388" cy="923330"/>
          </a:xfrm>
          <a:prstGeom prst="rect">
            <a:avLst/>
          </a:prstGeom>
        </p:spPr>
        <p:txBody>
          <a:bodyPr wrap="square">
            <a:spAutoFit/>
          </a:bodyPr>
          <a:lstStyle/>
          <a:p>
            <a:pPr algn="just"/>
            <a:r>
              <a:rPr lang="es-CO" b="1" dirty="0" smtClean="0"/>
              <a:t>APOYO AL PROGRAMA DE ALFABETIZACIÓN A JÓVENES Y ADULTOS DE LA ZONA URBANA Y RURAL DEL DEPARTAMENTO DE ARAUCA (Proceso de Contratación)</a:t>
            </a:r>
            <a:endParaRPr lang="es-CO" b="1" dirty="0"/>
          </a:p>
        </p:txBody>
      </p:sp>
      <p:sp>
        <p:nvSpPr>
          <p:cNvPr id="5" name="Rectángulo 4"/>
          <p:cNvSpPr/>
          <p:nvPr/>
        </p:nvSpPr>
        <p:spPr>
          <a:xfrm>
            <a:off x="3452642" y="4270732"/>
            <a:ext cx="3459730" cy="584775"/>
          </a:xfrm>
          <a:prstGeom prst="rect">
            <a:avLst/>
          </a:prstGeom>
        </p:spPr>
        <p:txBody>
          <a:bodyPr wrap="none">
            <a:spAutoFit/>
          </a:bodyPr>
          <a:lstStyle/>
          <a:p>
            <a:r>
              <a:rPr lang="es-ES" sz="3200" b="1" dirty="0" smtClean="0"/>
              <a:t>CINCO  (05) MESES </a:t>
            </a:r>
            <a:endParaRPr lang="es-CO" sz="3200" dirty="0"/>
          </a:p>
        </p:txBody>
      </p:sp>
      <p:sp>
        <p:nvSpPr>
          <p:cNvPr id="4" name="Rectángulo 3"/>
          <p:cNvSpPr/>
          <p:nvPr/>
        </p:nvSpPr>
        <p:spPr>
          <a:xfrm>
            <a:off x="2812759" y="3392855"/>
            <a:ext cx="2060179" cy="584775"/>
          </a:xfrm>
          <a:prstGeom prst="rect">
            <a:avLst/>
          </a:prstGeom>
        </p:spPr>
        <p:txBody>
          <a:bodyPr wrap="none">
            <a:spAutoFit/>
          </a:bodyPr>
          <a:lstStyle/>
          <a:p>
            <a:pPr algn="just"/>
            <a:r>
              <a:rPr lang="es-CO" sz="3200" b="1" dirty="0" smtClean="0"/>
              <a:t>63.000.000</a:t>
            </a:r>
            <a:endParaRPr lang="es-ES" sz="3200" b="1" dirty="0" smtClean="0"/>
          </a:p>
        </p:txBody>
      </p:sp>
    </p:spTree>
    <p:extLst>
      <p:ext uri="{BB962C8B-B14F-4D97-AF65-F5344CB8AC3E}">
        <p14:creationId xmlns:p14="http://schemas.microsoft.com/office/powerpoint/2010/main" val="17524017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409" y="0"/>
            <a:ext cx="12689107" cy="6954869"/>
          </a:xfrm>
          <a:prstGeom prst="rect">
            <a:avLst/>
          </a:prstGeom>
        </p:spPr>
      </p:pic>
      <p:sp>
        <p:nvSpPr>
          <p:cNvPr id="5" name="Rectángulo 4"/>
          <p:cNvSpPr/>
          <p:nvPr/>
        </p:nvSpPr>
        <p:spPr>
          <a:xfrm>
            <a:off x="3452642" y="4270732"/>
            <a:ext cx="3194208" cy="584775"/>
          </a:xfrm>
          <a:prstGeom prst="rect">
            <a:avLst/>
          </a:prstGeom>
        </p:spPr>
        <p:txBody>
          <a:bodyPr wrap="none">
            <a:spAutoFit/>
          </a:bodyPr>
          <a:lstStyle/>
          <a:p>
            <a:r>
              <a:rPr lang="es-ES" sz="3200" b="1" dirty="0" smtClean="0"/>
              <a:t>TRES  (03) MESES </a:t>
            </a:r>
            <a:endParaRPr lang="es-CO" sz="3200" dirty="0"/>
          </a:p>
        </p:txBody>
      </p:sp>
      <p:sp>
        <p:nvSpPr>
          <p:cNvPr id="4" name="Rectángulo 3"/>
          <p:cNvSpPr/>
          <p:nvPr/>
        </p:nvSpPr>
        <p:spPr>
          <a:xfrm>
            <a:off x="631372" y="1709705"/>
            <a:ext cx="7506788" cy="923330"/>
          </a:xfrm>
          <a:prstGeom prst="rect">
            <a:avLst/>
          </a:prstGeom>
        </p:spPr>
        <p:txBody>
          <a:bodyPr wrap="square">
            <a:spAutoFit/>
          </a:bodyPr>
          <a:lstStyle/>
          <a:p>
            <a:pPr algn="just"/>
            <a:r>
              <a:rPr lang="es-ES" b="1" dirty="0" smtClean="0"/>
              <a:t>CONSTRUCCIÓN BATERÍA SANITARIA EN EL ESTABLECIMIENTO EDUCATIVO DE LA VEREDA LAS PALMERAS, MUNICIPIO DE TAME, DEPARTAMENTO DE ARAUCA (Proyecto formulado)</a:t>
            </a:r>
            <a:endParaRPr lang="es-CO" b="1" dirty="0" smtClean="0"/>
          </a:p>
        </p:txBody>
      </p:sp>
      <p:sp>
        <p:nvSpPr>
          <p:cNvPr id="6" name="Rectángulo 5"/>
          <p:cNvSpPr/>
          <p:nvPr/>
        </p:nvSpPr>
        <p:spPr>
          <a:xfrm>
            <a:off x="3300920" y="3315910"/>
            <a:ext cx="2579552" cy="584775"/>
          </a:xfrm>
          <a:prstGeom prst="rect">
            <a:avLst/>
          </a:prstGeom>
        </p:spPr>
        <p:txBody>
          <a:bodyPr wrap="none">
            <a:spAutoFit/>
          </a:bodyPr>
          <a:lstStyle/>
          <a:p>
            <a:r>
              <a:rPr lang="es-ES" sz="3200" b="1" dirty="0" smtClean="0"/>
              <a:t>75.000.000,00</a:t>
            </a:r>
          </a:p>
        </p:txBody>
      </p:sp>
    </p:spTree>
    <p:extLst>
      <p:ext uri="{BB962C8B-B14F-4D97-AF65-F5344CB8AC3E}">
        <p14:creationId xmlns:p14="http://schemas.microsoft.com/office/powerpoint/2010/main" val="40198286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283" y="0"/>
            <a:ext cx="12689107" cy="6954869"/>
          </a:xfrm>
          <a:prstGeom prst="rect">
            <a:avLst/>
          </a:prstGeom>
        </p:spPr>
      </p:pic>
      <p:sp>
        <p:nvSpPr>
          <p:cNvPr id="3" name="Rectángulo 2"/>
          <p:cNvSpPr/>
          <p:nvPr/>
        </p:nvSpPr>
        <p:spPr>
          <a:xfrm>
            <a:off x="783772" y="1854926"/>
            <a:ext cx="7354388" cy="369332"/>
          </a:xfrm>
          <a:prstGeom prst="rect">
            <a:avLst/>
          </a:prstGeom>
        </p:spPr>
        <p:txBody>
          <a:bodyPr wrap="square">
            <a:spAutoFit/>
          </a:bodyPr>
          <a:lstStyle/>
          <a:p>
            <a:pPr algn="just"/>
            <a:endParaRPr lang="es-CO" b="1" dirty="0"/>
          </a:p>
        </p:txBody>
      </p:sp>
      <p:sp>
        <p:nvSpPr>
          <p:cNvPr id="5" name="Rectángulo 4"/>
          <p:cNvSpPr/>
          <p:nvPr/>
        </p:nvSpPr>
        <p:spPr>
          <a:xfrm>
            <a:off x="3452642" y="4270732"/>
            <a:ext cx="3919984" cy="584775"/>
          </a:xfrm>
          <a:prstGeom prst="rect">
            <a:avLst/>
          </a:prstGeom>
        </p:spPr>
        <p:txBody>
          <a:bodyPr wrap="none">
            <a:spAutoFit/>
          </a:bodyPr>
          <a:lstStyle/>
          <a:p>
            <a:r>
              <a:rPr lang="es-ES" sz="3200" b="1" dirty="0" smtClean="0"/>
              <a:t>CATORCE  (14) MESES </a:t>
            </a:r>
            <a:endParaRPr lang="es-CO" sz="3200" dirty="0"/>
          </a:p>
        </p:txBody>
      </p:sp>
      <p:sp>
        <p:nvSpPr>
          <p:cNvPr id="8" name="Rectángulo 7"/>
          <p:cNvSpPr/>
          <p:nvPr/>
        </p:nvSpPr>
        <p:spPr>
          <a:xfrm>
            <a:off x="4736537" y="3392855"/>
            <a:ext cx="184731" cy="584775"/>
          </a:xfrm>
          <a:prstGeom prst="rect">
            <a:avLst/>
          </a:prstGeom>
        </p:spPr>
        <p:txBody>
          <a:bodyPr wrap="none">
            <a:spAutoFit/>
          </a:bodyPr>
          <a:lstStyle/>
          <a:p>
            <a:pPr algn="just"/>
            <a:endParaRPr lang="es-ES" sz="3200" b="1" dirty="0" smtClean="0"/>
          </a:p>
        </p:txBody>
      </p:sp>
      <p:sp>
        <p:nvSpPr>
          <p:cNvPr id="4" name="Rectángulo 3"/>
          <p:cNvSpPr/>
          <p:nvPr/>
        </p:nvSpPr>
        <p:spPr>
          <a:xfrm>
            <a:off x="783771" y="1709705"/>
            <a:ext cx="7158445" cy="923330"/>
          </a:xfrm>
          <a:prstGeom prst="rect">
            <a:avLst/>
          </a:prstGeom>
        </p:spPr>
        <p:txBody>
          <a:bodyPr wrap="square">
            <a:spAutoFit/>
          </a:bodyPr>
          <a:lstStyle/>
          <a:p>
            <a:pPr algn="just"/>
            <a:r>
              <a:rPr lang="es-CO" b="1" dirty="0" smtClean="0"/>
              <a:t>IMPLEMENTACIÓN DEL PROGRAMA SER PEPA PAGA EN EL DEPARTAMENTO DE ARAUCA (Para revisión convenio tipo alianza con ICETEX)</a:t>
            </a:r>
          </a:p>
        </p:txBody>
      </p:sp>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87797"/>
            <a:ext cx="12192000" cy="6682406"/>
          </a:xfrm>
          <a:prstGeom prst="rect">
            <a:avLst/>
          </a:prstGeom>
        </p:spPr>
      </p:pic>
    </p:spTree>
    <p:extLst>
      <p:ext uri="{BB962C8B-B14F-4D97-AF65-F5344CB8AC3E}">
        <p14:creationId xmlns:p14="http://schemas.microsoft.com/office/powerpoint/2010/main" val="28710726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409" y="0"/>
            <a:ext cx="12689107" cy="6954869"/>
          </a:xfrm>
          <a:prstGeom prst="rect">
            <a:avLst/>
          </a:prstGeom>
        </p:spPr>
      </p:pic>
      <p:sp>
        <p:nvSpPr>
          <p:cNvPr id="5" name="Rectángulo 4"/>
          <p:cNvSpPr/>
          <p:nvPr/>
        </p:nvSpPr>
        <p:spPr>
          <a:xfrm>
            <a:off x="3452642" y="4270732"/>
            <a:ext cx="3194208" cy="584775"/>
          </a:xfrm>
          <a:prstGeom prst="rect">
            <a:avLst/>
          </a:prstGeom>
        </p:spPr>
        <p:txBody>
          <a:bodyPr wrap="none">
            <a:spAutoFit/>
          </a:bodyPr>
          <a:lstStyle/>
          <a:p>
            <a:r>
              <a:rPr lang="es-ES" sz="3200" b="1" dirty="0" smtClean="0"/>
              <a:t>TRES  (03) MESES </a:t>
            </a:r>
            <a:endParaRPr lang="es-CO" sz="3200" dirty="0"/>
          </a:p>
        </p:txBody>
      </p:sp>
      <p:sp>
        <p:nvSpPr>
          <p:cNvPr id="4" name="Rectángulo 3"/>
          <p:cNvSpPr/>
          <p:nvPr/>
        </p:nvSpPr>
        <p:spPr>
          <a:xfrm>
            <a:off x="631372" y="1709705"/>
            <a:ext cx="7506788" cy="923330"/>
          </a:xfrm>
          <a:prstGeom prst="rect">
            <a:avLst/>
          </a:prstGeom>
        </p:spPr>
        <p:txBody>
          <a:bodyPr wrap="square">
            <a:spAutoFit/>
          </a:bodyPr>
          <a:lstStyle/>
          <a:p>
            <a:pPr algn="just"/>
            <a:r>
              <a:rPr lang="es-ES" b="1" dirty="0" smtClean="0"/>
              <a:t>CONSTRUCCIÓN BATERÍA SANITARIA EN EL ESTABLECIMIENTO EDUCATIVO DE LA VEREDA LAS PALMERAS, MUNICIPIO DE TAME, DEPARTAMENTO DE ARAUCA (Proyecto formulado)</a:t>
            </a:r>
            <a:endParaRPr lang="es-CO" b="1" dirty="0" smtClean="0"/>
          </a:p>
        </p:txBody>
      </p:sp>
      <p:sp>
        <p:nvSpPr>
          <p:cNvPr id="6" name="Rectángulo 5"/>
          <p:cNvSpPr/>
          <p:nvPr/>
        </p:nvSpPr>
        <p:spPr>
          <a:xfrm>
            <a:off x="3300920" y="3315910"/>
            <a:ext cx="2579552" cy="584775"/>
          </a:xfrm>
          <a:prstGeom prst="rect">
            <a:avLst/>
          </a:prstGeom>
        </p:spPr>
        <p:txBody>
          <a:bodyPr wrap="none">
            <a:spAutoFit/>
          </a:bodyPr>
          <a:lstStyle/>
          <a:p>
            <a:r>
              <a:rPr lang="es-ES" sz="3200" b="1" dirty="0" smtClean="0"/>
              <a:t>75.000.000,00</a:t>
            </a:r>
          </a:p>
        </p:txBody>
      </p:sp>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01244"/>
            <a:ext cx="12192000" cy="6682406"/>
          </a:xfrm>
          <a:prstGeom prst="rect">
            <a:avLst/>
          </a:prstGeom>
        </p:spPr>
      </p:pic>
      <p:sp>
        <p:nvSpPr>
          <p:cNvPr id="7" name="Rectángulo 6"/>
          <p:cNvSpPr/>
          <p:nvPr/>
        </p:nvSpPr>
        <p:spPr>
          <a:xfrm>
            <a:off x="631372" y="1589478"/>
            <a:ext cx="7799934" cy="646331"/>
          </a:xfrm>
          <a:prstGeom prst="rect">
            <a:avLst/>
          </a:prstGeom>
        </p:spPr>
        <p:txBody>
          <a:bodyPr wrap="square">
            <a:spAutoFit/>
          </a:bodyPr>
          <a:lstStyle/>
          <a:p>
            <a:pPr algn="just"/>
            <a:r>
              <a:rPr lang="es-CO" b="1" dirty="0" smtClean="0"/>
              <a:t>APOYO A CICLO EDUCATIVO CON MODELOS EDUCATIVOS FLEXIBLES Y EXTRAEDAD EN LA ZONA RURAL DEL DEPARTAMENTO DE ARAUCA</a:t>
            </a:r>
            <a:endParaRPr lang="es-CO" b="1" dirty="0"/>
          </a:p>
        </p:txBody>
      </p:sp>
      <p:sp>
        <p:nvSpPr>
          <p:cNvPr id="8" name="Rectángulo 7"/>
          <p:cNvSpPr/>
          <p:nvPr/>
        </p:nvSpPr>
        <p:spPr>
          <a:xfrm>
            <a:off x="4585447" y="2877671"/>
            <a:ext cx="3684494" cy="2308324"/>
          </a:xfrm>
          <a:prstGeom prst="rect">
            <a:avLst/>
          </a:prstGeom>
        </p:spPr>
        <p:txBody>
          <a:bodyPr wrap="square">
            <a:spAutoFit/>
          </a:bodyPr>
          <a:lstStyle/>
          <a:p>
            <a:pPr algn="just"/>
            <a:r>
              <a:rPr lang="es-CO" b="1" dirty="0" smtClean="0"/>
              <a:t>FORMACIÓN A DOCENTES DE LAS SEDES EDUCATIVAS AGUSTÍN NIETO CABALLERO,  INSTITUTO DE PROMOCIÓN AGROPECUARIA, ERNESTO RINCÓN DUCÓN, FILIPINAS, JOEL SIERRA EN EL MODELO EDUCATIVO FLEXIBLE SER (SERVICIO DE EDUCACIÓN RURAL)</a:t>
            </a:r>
          </a:p>
        </p:txBody>
      </p:sp>
      <p:sp>
        <p:nvSpPr>
          <p:cNvPr id="9" name="Rectángulo 8"/>
          <p:cNvSpPr/>
          <p:nvPr/>
        </p:nvSpPr>
        <p:spPr>
          <a:xfrm>
            <a:off x="1129553" y="4114800"/>
            <a:ext cx="3227294" cy="923330"/>
          </a:xfrm>
          <a:prstGeom prst="rect">
            <a:avLst/>
          </a:prstGeom>
        </p:spPr>
        <p:txBody>
          <a:bodyPr wrap="square">
            <a:spAutoFit/>
          </a:bodyPr>
          <a:lstStyle/>
          <a:p>
            <a:r>
              <a:rPr lang="es-CO" b="1" dirty="0" smtClean="0"/>
              <a:t> AMPLIACIÓN A COBERTURA PARA POBLACIÓN EN EXTRA EDAD Y ADULTA</a:t>
            </a:r>
            <a:r>
              <a:rPr lang="es-CO" dirty="0" smtClean="0"/>
              <a:t> </a:t>
            </a:r>
            <a:endParaRPr lang="es-CO" dirty="0"/>
          </a:p>
        </p:txBody>
      </p:sp>
    </p:spTree>
    <p:extLst>
      <p:ext uri="{BB962C8B-B14F-4D97-AF65-F5344CB8AC3E}">
        <p14:creationId xmlns:p14="http://schemas.microsoft.com/office/powerpoint/2010/main" val="49085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O"/>
          </a:p>
        </p:txBody>
      </p:sp>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35131" y="130628"/>
            <a:ext cx="11782698" cy="6335485"/>
          </a:xfrm>
        </p:spPr>
      </p:pic>
      <p:sp>
        <p:nvSpPr>
          <p:cNvPr id="5" name="Rectángulo 4"/>
          <p:cNvSpPr/>
          <p:nvPr/>
        </p:nvSpPr>
        <p:spPr>
          <a:xfrm>
            <a:off x="1245325" y="1595735"/>
            <a:ext cx="6096000" cy="923330"/>
          </a:xfrm>
          <a:prstGeom prst="rect">
            <a:avLst/>
          </a:prstGeom>
        </p:spPr>
        <p:txBody>
          <a:bodyPr>
            <a:spAutoFit/>
          </a:bodyPr>
          <a:lstStyle/>
          <a:p>
            <a:pPr algn="just"/>
            <a:r>
              <a:rPr lang="es-ES" b="1" dirty="0" smtClean="0"/>
              <a:t>CONSTRUCCIÓN DE LAS INSTALACIONES DE LA SEDE EDUCATIVA LICEO TAME, EN EL MUNICIPIO DE TAME (I ETAPA), DEPARTAMENTO DE ARAUCA (</a:t>
            </a:r>
            <a:r>
              <a:rPr lang="es-ES" b="1" dirty="0" err="1" smtClean="0"/>
              <a:t>Cto</a:t>
            </a:r>
            <a:r>
              <a:rPr lang="es-ES" b="1" dirty="0" smtClean="0"/>
              <a:t> 542 de 2016 - En Ejecución)</a:t>
            </a:r>
          </a:p>
        </p:txBody>
      </p:sp>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679" y="365125"/>
            <a:ext cx="11083636" cy="6074915"/>
          </a:xfrm>
          <a:prstGeom prst="rect">
            <a:avLst/>
          </a:prstGeom>
        </p:spPr>
      </p:pic>
      <p:sp>
        <p:nvSpPr>
          <p:cNvPr id="7" name="Rectángulo 6"/>
          <p:cNvSpPr/>
          <p:nvPr/>
        </p:nvSpPr>
        <p:spPr>
          <a:xfrm>
            <a:off x="1435331" y="1856650"/>
            <a:ext cx="6096000" cy="923330"/>
          </a:xfrm>
          <a:prstGeom prst="rect">
            <a:avLst/>
          </a:prstGeom>
        </p:spPr>
        <p:txBody>
          <a:bodyPr>
            <a:spAutoFit/>
          </a:bodyPr>
          <a:lstStyle/>
          <a:p>
            <a:pPr algn="just"/>
            <a:r>
              <a:rPr lang="es-ES" b="1" dirty="0" smtClean="0"/>
              <a:t>CONSTRUCCIÓN DE LAS INSTALACIONES DE LA SEDE EDUCATIVA LICEO TAME, EN EL MUNICIPIO DE TAME (I ETAPA), DEPARTAMENTO DE ARAUCA (</a:t>
            </a:r>
            <a:r>
              <a:rPr lang="es-ES" b="1" dirty="0" err="1" smtClean="0"/>
              <a:t>Cto</a:t>
            </a:r>
            <a:r>
              <a:rPr lang="es-ES" b="1" dirty="0" smtClean="0"/>
              <a:t> 542 de 2016 - En Ejecución)</a:t>
            </a:r>
          </a:p>
        </p:txBody>
      </p:sp>
      <p:sp>
        <p:nvSpPr>
          <p:cNvPr id="8" name="Rectángulo 7"/>
          <p:cNvSpPr/>
          <p:nvPr/>
        </p:nvSpPr>
        <p:spPr>
          <a:xfrm>
            <a:off x="3396343" y="3244334"/>
            <a:ext cx="3609521" cy="584775"/>
          </a:xfrm>
          <a:prstGeom prst="rect">
            <a:avLst/>
          </a:prstGeom>
        </p:spPr>
        <p:txBody>
          <a:bodyPr wrap="square">
            <a:spAutoFit/>
          </a:bodyPr>
          <a:lstStyle/>
          <a:p>
            <a:r>
              <a:rPr lang="es-ES" sz="3200" b="1" dirty="0" smtClean="0"/>
              <a:t>2.858.428.571,43</a:t>
            </a:r>
            <a:endParaRPr lang="es-CO" sz="3200" b="1" dirty="0" smtClean="0"/>
          </a:p>
        </p:txBody>
      </p:sp>
      <p:sp>
        <p:nvSpPr>
          <p:cNvPr id="9" name="Rectángulo 8"/>
          <p:cNvSpPr/>
          <p:nvPr/>
        </p:nvSpPr>
        <p:spPr>
          <a:xfrm>
            <a:off x="3518754" y="3979763"/>
            <a:ext cx="2768065" cy="523220"/>
          </a:xfrm>
          <a:prstGeom prst="rect">
            <a:avLst/>
          </a:prstGeom>
        </p:spPr>
        <p:txBody>
          <a:bodyPr wrap="none">
            <a:spAutoFit/>
          </a:bodyPr>
          <a:lstStyle/>
          <a:p>
            <a:r>
              <a:rPr lang="es-ES" sz="2800" b="1" dirty="0" smtClean="0"/>
              <a:t>DOCE (12) MESES</a:t>
            </a:r>
            <a:endParaRPr lang="es-CO" sz="2800" dirty="0"/>
          </a:p>
        </p:txBody>
      </p:sp>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58942" y="2169671"/>
            <a:ext cx="3223859" cy="207170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84258" y="4275872"/>
            <a:ext cx="3143272" cy="2071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74404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409" y="0"/>
            <a:ext cx="12689107" cy="6954869"/>
          </a:xfrm>
          <a:prstGeom prst="rect">
            <a:avLst/>
          </a:prstGeom>
        </p:spPr>
      </p:pic>
      <p:sp>
        <p:nvSpPr>
          <p:cNvPr id="5" name="Rectángulo 4"/>
          <p:cNvSpPr/>
          <p:nvPr/>
        </p:nvSpPr>
        <p:spPr>
          <a:xfrm>
            <a:off x="3452642" y="4270732"/>
            <a:ext cx="3194208" cy="584775"/>
          </a:xfrm>
          <a:prstGeom prst="rect">
            <a:avLst/>
          </a:prstGeom>
        </p:spPr>
        <p:txBody>
          <a:bodyPr wrap="none">
            <a:spAutoFit/>
          </a:bodyPr>
          <a:lstStyle/>
          <a:p>
            <a:r>
              <a:rPr lang="es-ES" sz="3200" b="1" dirty="0" smtClean="0"/>
              <a:t>TRES  (03) MESES </a:t>
            </a:r>
            <a:endParaRPr lang="es-CO" sz="3200" dirty="0"/>
          </a:p>
        </p:txBody>
      </p:sp>
      <p:sp>
        <p:nvSpPr>
          <p:cNvPr id="4" name="Rectángulo 3"/>
          <p:cNvSpPr/>
          <p:nvPr/>
        </p:nvSpPr>
        <p:spPr>
          <a:xfrm>
            <a:off x="631372" y="1709705"/>
            <a:ext cx="7506788" cy="923330"/>
          </a:xfrm>
          <a:prstGeom prst="rect">
            <a:avLst/>
          </a:prstGeom>
        </p:spPr>
        <p:txBody>
          <a:bodyPr wrap="square">
            <a:spAutoFit/>
          </a:bodyPr>
          <a:lstStyle/>
          <a:p>
            <a:pPr algn="just"/>
            <a:r>
              <a:rPr lang="es-ES" b="1" dirty="0" smtClean="0"/>
              <a:t>CONSTRUCCIÓN BATERÍA SANITARIA EN EL ESTABLECIMIENTO EDUCATIVO DE LA VEREDA LAS PALMERAS, MUNICIPIO DE TAME, DEPARTAMENTO DE ARAUCA (Proyecto formulado)</a:t>
            </a:r>
            <a:endParaRPr lang="es-CO" b="1" dirty="0" smtClean="0"/>
          </a:p>
        </p:txBody>
      </p:sp>
      <p:sp>
        <p:nvSpPr>
          <p:cNvPr id="6" name="Rectángulo 5"/>
          <p:cNvSpPr/>
          <p:nvPr/>
        </p:nvSpPr>
        <p:spPr>
          <a:xfrm>
            <a:off x="3300920" y="3315910"/>
            <a:ext cx="2579552" cy="584775"/>
          </a:xfrm>
          <a:prstGeom prst="rect">
            <a:avLst/>
          </a:prstGeom>
        </p:spPr>
        <p:txBody>
          <a:bodyPr wrap="none">
            <a:spAutoFit/>
          </a:bodyPr>
          <a:lstStyle/>
          <a:p>
            <a:r>
              <a:rPr lang="es-ES" sz="3200" b="1" dirty="0" smtClean="0"/>
              <a:t>75.000.000,00</a:t>
            </a:r>
          </a:p>
        </p:txBody>
      </p:sp>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01244"/>
            <a:ext cx="12192000" cy="6682406"/>
          </a:xfrm>
          <a:prstGeom prst="rect">
            <a:avLst/>
          </a:prstGeom>
        </p:spPr>
      </p:pic>
      <p:sp>
        <p:nvSpPr>
          <p:cNvPr id="7" name="Rectángulo 6"/>
          <p:cNvSpPr/>
          <p:nvPr/>
        </p:nvSpPr>
        <p:spPr>
          <a:xfrm>
            <a:off x="631372" y="1589478"/>
            <a:ext cx="7799934" cy="923330"/>
          </a:xfrm>
          <a:prstGeom prst="rect">
            <a:avLst/>
          </a:prstGeom>
        </p:spPr>
        <p:txBody>
          <a:bodyPr wrap="square">
            <a:spAutoFit/>
          </a:bodyPr>
          <a:lstStyle/>
          <a:p>
            <a:pPr algn="just"/>
            <a:r>
              <a:rPr lang="es-CO" b="1" dirty="0" smtClean="0"/>
              <a:t>GESTIÓN  DE 517 CUPOS PARA EL MUNICIPIO DE TAME, A TRAVÉS DEL PROGRAMA NACIONAL DE ALFABETIZACIÓN </a:t>
            </a:r>
          </a:p>
          <a:p>
            <a:pPr algn="just"/>
            <a:endParaRPr lang="es-CO" b="1" dirty="0"/>
          </a:p>
        </p:txBody>
      </p:sp>
      <p:sp>
        <p:nvSpPr>
          <p:cNvPr id="8" name="Rectángulo 7"/>
          <p:cNvSpPr/>
          <p:nvPr/>
        </p:nvSpPr>
        <p:spPr>
          <a:xfrm>
            <a:off x="4590696" y="2996942"/>
            <a:ext cx="3684494" cy="1200329"/>
          </a:xfrm>
          <a:prstGeom prst="rect">
            <a:avLst/>
          </a:prstGeom>
        </p:spPr>
        <p:txBody>
          <a:bodyPr wrap="square">
            <a:spAutoFit/>
          </a:bodyPr>
          <a:lstStyle/>
          <a:p>
            <a:pPr algn="just"/>
            <a:r>
              <a:rPr lang="es-CO" b="1" dirty="0" smtClean="0"/>
              <a:t>SERVICIO DE ALFABETIZACIÓN A JÓVENES Y ADULTOS EN EL CICLO I (1°, 2° Y 3° DE PRIMARIA) </a:t>
            </a:r>
          </a:p>
          <a:p>
            <a:pPr algn="just"/>
            <a:endParaRPr lang="es-CO" b="1" dirty="0" smtClean="0"/>
          </a:p>
        </p:txBody>
      </p:sp>
      <p:sp>
        <p:nvSpPr>
          <p:cNvPr id="9" name="Rectángulo 8"/>
          <p:cNvSpPr/>
          <p:nvPr/>
        </p:nvSpPr>
        <p:spPr>
          <a:xfrm>
            <a:off x="673886" y="4114800"/>
            <a:ext cx="3388663" cy="1200329"/>
          </a:xfrm>
          <a:prstGeom prst="rect">
            <a:avLst/>
          </a:prstGeom>
        </p:spPr>
        <p:txBody>
          <a:bodyPr wrap="square">
            <a:spAutoFit/>
          </a:bodyPr>
          <a:lstStyle/>
          <a:p>
            <a:pPr algn="just"/>
            <a:r>
              <a:rPr lang="es-CO" b="1" dirty="0" smtClean="0"/>
              <a:t>REDUCCIÓN DE LA TASA DE ANALFABETISMO EN EL MUNICIPIO DE TAME.</a:t>
            </a:r>
          </a:p>
          <a:p>
            <a:endParaRPr lang="es-CO" dirty="0"/>
          </a:p>
        </p:txBody>
      </p:sp>
    </p:spTree>
    <p:extLst>
      <p:ext uri="{BB962C8B-B14F-4D97-AF65-F5344CB8AC3E}">
        <p14:creationId xmlns:p14="http://schemas.microsoft.com/office/powerpoint/2010/main" val="18267904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409" y="0"/>
            <a:ext cx="12689107" cy="6954869"/>
          </a:xfrm>
          <a:prstGeom prst="rect">
            <a:avLst/>
          </a:prstGeom>
        </p:spPr>
      </p:pic>
      <p:sp>
        <p:nvSpPr>
          <p:cNvPr id="5" name="Rectángulo 4"/>
          <p:cNvSpPr/>
          <p:nvPr/>
        </p:nvSpPr>
        <p:spPr>
          <a:xfrm>
            <a:off x="3452642" y="4270732"/>
            <a:ext cx="3194208" cy="584775"/>
          </a:xfrm>
          <a:prstGeom prst="rect">
            <a:avLst/>
          </a:prstGeom>
        </p:spPr>
        <p:txBody>
          <a:bodyPr wrap="none">
            <a:spAutoFit/>
          </a:bodyPr>
          <a:lstStyle/>
          <a:p>
            <a:r>
              <a:rPr lang="es-ES" sz="3200" b="1" dirty="0" smtClean="0"/>
              <a:t>TRES  (03) MESES </a:t>
            </a:r>
            <a:endParaRPr lang="es-CO" sz="3200" dirty="0"/>
          </a:p>
        </p:txBody>
      </p:sp>
      <p:sp>
        <p:nvSpPr>
          <p:cNvPr id="4" name="Rectángulo 3"/>
          <p:cNvSpPr/>
          <p:nvPr/>
        </p:nvSpPr>
        <p:spPr>
          <a:xfrm>
            <a:off x="631372" y="1709705"/>
            <a:ext cx="7506788" cy="923330"/>
          </a:xfrm>
          <a:prstGeom prst="rect">
            <a:avLst/>
          </a:prstGeom>
        </p:spPr>
        <p:txBody>
          <a:bodyPr wrap="square">
            <a:spAutoFit/>
          </a:bodyPr>
          <a:lstStyle/>
          <a:p>
            <a:pPr algn="just"/>
            <a:r>
              <a:rPr lang="es-ES" b="1" dirty="0" smtClean="0"/>
              <a:t>CONSTRUCCIÓN BATERÍA SANITARIA EN EL ESTABLECIMIENTO EDUCATIVO DE LA VEREDA LAS PALMERAS, MUNICIPIO DE TAME, DEPARTAMENTO DE ARAUCA (Proyecto formulado)</a:t>
            </a:r>
            <a:endParaRPr lang="es-CO" b="1" dirty="0" smtClean="0"/>
          </a:p>
        </p:txBody>
      </p:sp>
      <p:sp>
        <p:nvSpPr>
          <p:cNvPr id="6" name="Rectángulo 5"/>
          <p:cNvSpPr/>
          <p:nvPr/>
        </p:nvSpPr>
        <p:spPr>
          <a:xfrm>
            <a:off x="3300920" y="3315910"/>
            <a:ext cx="2579552" cy="584775"/>
          </a:xfrm>
          <a:prstGeom prst="rect">
            <a:avLst/>
          </a:prstGeom>
        </p:spPr>
        <p:txBody>
          <a:bodyPr wrap="none">
            <a:spAutoFit/>
          </a:bodyPr>
          <a:lstStyle/>
          <a:p>
            <a:r>
              <a:rPr lang="es-ES" sz="3200" b="1" dirty="0" smtClean="0"/>
              <a:t>75.000.000,00</a:t>
            </a:r>
          </a:p>
        </p:txBody>
      </p:sp>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528" y="-120824"/>
            <a:ext cx="12192000" cy="6682406"/>
          </a:xfrm>
          <a:prstGeom prst="rect">
            <a:avLst/>
          </a:prstGeom>
        </p:spPr>
      </p:pic>
      <p:sp>
        <p:nvSpPr>
          <p:cNvPr id="8" name="Rectángulo 7"/>
          <p:cNvSpPr/>
          <p:nvPr/>
        </p:nvSpPr>
        <p:spPr>
          <a:xfrm>
            <a:off x="5652952" y="2753860"/>
            <a:ext cx="5777048" cy="2308324"/>
          </a:xfrm>
          <a:prstGeom prst="rect">
            <a:avLst/>
          </a:prstGeom>
        </p:spPr>
        <p:txBody>
          <a:bodyPr wrap="square">
            <a:spAutoFit/>
          </a:bodyPr>
          <a:lstStyle/>
          <a:p>
            <a:pPr algn="just"/>
            <a:r>
              <a:rPr lang="es-CO" b="1" dirty="0" smtClean="0"/>
              <a:t>CONTRIBUIR AL DESARROLLO, INTEGRAL, FÍSICO, COGNITIVO, SOCIAL Y EMOCIONAL DE LOS ESTUDIANTES A TRAVÉS DE ACTIVIDADES LÚDICO-PEDAGÓGICAS QUE ESTIMULAN EL USO ADECUADO DEL TIEMPO LIBRE.</a:t>
            </a:r>
          </a:p>
          <a:p>
            <a:pPr algn="just"/>
            <a:r>
              <a:rPr lang="es-CO" b="1" dirty="0" smtClean="0"/>
              <a:t>194 ESTUDIANTES BENEFICIADOS DE LAS INSTITUCIONES EDUCATIVAS :ALEGRE DESPERTAR, INOCENCIO CHINCÁ, GUAHIBO BETOY</a:t>
            </a:r>
          </a:p>
          <a:p>
            <a:pPr algn="just"/>
            <a:endParaRPr lang="es-CO" b="1" dirty="0" smtClean="0"/>
          </a:p>
        </p:txBody>
      </p:sp>
      <p:sp>
        <p:nvSpPr>
          <p:cNvPr id="10" name="Rectángulo 9"/>
          <p:cNvSpPr/>
          <p:nvPr/>
        </p:nvSpPr>
        <p:spPr>
          <a:xfrm>
            <a:off x="631372" y="1389990"/>
            <a:ext cx="7232468" cy="923330"/>
          </a:xfrm>
          <a:prstGeom prst="rect">
            <a:avLst/>
          </a:prstGeom>
        </p:spPr>
        <p:txBody>
          <a:bodyPr wrap="square">
            <a:spAutoFit/>
          </a:bodyPr>
          <a:lstStyle/>
          <a:p>
            <a:pPr algn="just"/>
            <a:r>
              <a:rPr lang="es-CO" b="1" dirty="0" smtClean="0"/>
              <a:t>COORDINACIÓN DEL PROGRAMA DE JORNADAS ESCOLARES COMPLEMENTARIAS CON LA CAJA DE COMPENSACIÓN FAMILIAR DE ARAUCA COMFIAR</a:t>
            </a:r>
            <a:endParaRPr lang="es-CO" b="1" dirty="0"/>
          </a:p>
        </p:txBody>
      </p:sp>
      <p:sp>
        <p:nvSpPr>
          <p:cNvPr id="11" name="Rectángulo 10"/>
          <p:cNvSpPr/>
          <p:nvPr/>
        </p:nvSpPr>
        <p:spPr>
          <a:xfrm>
            <a:off x="252920" y="3592286"/>
            <a:ext cx="3048000" cy="1200329"/>
          </a:xfrm>
          <a:prstGeom prst="rect">
            <a:avLst/>
          </a:prstGeom>
        </p:spPr>
        <p:txBody>
          <a:bodyPr wrap="square">
            <a:spAutoFit/>
          </a:bodyPr>
          <a:lstStyle/>
          <a:p>
            <a:pPr algn="just"/>
            <a:r>
              <a:rPr lang="es-CO" b="1" dirty="0" smtClean="0"/>
              <a:t>GARANTIZAR LA PERMANENCIA EN EL SISTEMA EDUCATIVO DE 194 ESTUDIANTES</a:t>
            </a:r>
            <a:endParaRPr lang="es-CO" b="1" dirty="0"/>
          </a:p>
        </p:txBody>
      </p:sp>
    </p:spTree>
    <p:extLst>
      <p:ext uri="{BB962C8B-B14F-4D97-AF65-F5344CB8AC3E}">
        <p14:creationId xmlns:p14="http://schemas.microsoft.com/office/powerpoint/2010/main" val="33166988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409" y="0"/>
            <a:ext cx="12689107" cy="6954869"/>
          </a:xfrm>
          <a:prstGeom prst="rect">
            <a:avLst/>
          </a:prstGeom>
        </p:spPr>
      </p:pic>
      <p:sp>
        <p:nvSpPr>
          <p:cNvPr id="5" name="Rectángulo 4"/>
          <p:cNvSpPr/>
          <p:nvPr/>
        </p:nvSpPr>
        <p:spPr>
          <a:xfrm>
            <a:off x="3452642" y="4270732"/>
            <a:ext cx="3194208" cy="584775"/>
          </a:xfrm>
          <a:prstGeom prst="rect">
            <a:avLst/>
          </a:prstGeom>
        </p:spPr>
        <p:txBody>
          <a:bodyPr wrap="none">
            <a:spAutoFit/>
          </a:bodyPr>
          <a:lstStyle/>
          <a:p>
            <a:r>
              <a:rPr lang="es-ES" sz="3200" b="1" dirty="0" smtClean="0"/>
              <a:t>TRES  (03) MESES </a:t>
            </a:r>
            <a:endParaRPr lang="es-CO" sz="3200" dirty="0"/>
          </a:p>
        </p:txBody>
      </p:sp>
      <p:sp>
        <p:nvSpPr>
          <p:cNvPr id="4" name="Rectángulo 3"/>
          <p:cNvSpPr/>
          <p:nvPr/>
        </p:nvSpPr>
        <p:spPr>
          <a:xfrm>
            <a:off x="631372" y="1709705"/>
            <a:ext cx="7506788" cy="923330"/>
          </a:xfrm>
          <a:prstGeom prst="rect">
            <a:avLst/>
          </a:prstGeom>
        </p:spPr>
        <p:txBody>
          <a:bodyPr wrap="square">
            <a:spAutoFit/>
          </a:bodyPr>
          <a:lstStyle/>
          <a:p>
            <a:pPr algn="just"/>
            <a:r>
              <a:rPr lang="es-ES" b="1" dirty="0" smtClean="0"/>
              <a:t>CONSTRUCCIÓN BATERÍA SANITARIA EN EL ESTABLECIMIENTO EDUCATIVO DE LA VEREDA LAS PALMERAS, MUNICIPIO DE TAME, DEPARTAMENTO DE ARAUCA (Proyecto formulado)</a:t>
            </a:r>
            <a:endParaRPr lang="es-CO" b="1" dirty="0" smtClean="0"/>
          </a:p>
        </p:txBody>
      </p:sp>
      <p:sp>
        <p:nvSpPr>
          <p:cNvPr id="6" name="Rectángulo 5"/>
          <p:cNvSpPr/>
          <p:nvPr/>
        </p:nvSpPr>
        <p:spPr>
          <a:xfrm>
            <a:off x="3300920" y="3315910"/>
            <a:ext cx="2579552" cy="584775"/>
          </a:xfrm>
          <a:prstGeom prst="rect">
            <a:avLst/>
          </a:prstGeom>
        </p:spPr>
        <p:txBody>
          <a:bodyPr wrap="none">
            <a:spAutoFit/>
          </a:bodyPr>
          <a:lstStyle/>
          <a:p>
            <a:r>
              <a:rPr lang="es-ES" sz="3200" b="1" dirty="0" smtClean="0"/>
              <a:t>75.000.000,00</a:t>
            </a:r>
          </a:p>
        </p:txBody>
      </p:sp>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01244"/>
            <a:ext cx="12192000" cy="6682406"/>
          </a:xfrm>
          <a:prstGeom prst="rect">
            <a:avLst/>
          </a:prstGeom>
        </p:spPr>
      </p:pic>
      <p:sp>
        <p:nvSpPr>
          <p:cNvPr id="7" name="Rectángulo 6"/>
          <p:cNvSpPr/>
          <p:nvPr/>
        </p:nvSpPr>
        <p:spPr>
          <a:xfrm>
            <a:off x="418011" y="1589478"/>
            <a:ext cx="8151223" cy="1477328"/>
          </a:xfrm>
          <a:prstGeom prst="rect">
            <a:avLst/>
          </a:prstGeom>
        </p:spPr>
        <p:txBody>
          <a:bodyPr wrap="square">
            <a:spAutoFit/>
          </a:bodyPr>
          <a:lstStyle/>
          <a:p>
            <a:pPr algn="just"/>
            <a:r>
              <a:rPr lang="es-CO" b="1" dirty="0" smtClean="0"/>
              <a:t>FORTALECIMIENTO DEL PROCESO PEDAGÓGICO MEDIANTE LA DOTACIÓN DE ELEMENTOS PARA EL MEJORAMIENTO Y PERMANENCIA DE ESTUDIANTES DE LOS NIVELES PRE-ESCOLAR, BÁSICA PRIMARIA, BÁSICA SECUNDARIA Y MEDIA DEL DEPARTAMENTO DE ARAUCA </a:t>
            </a:r>
          </a:p>
          <a:p>
            <a:pPr algn="just"/>
            <a:endParaRPr lang="es-CO" b="1" dirty="0"/>
          </a:p>
        </p:txBody>
      </p:sp>
      <p:sp>
        <p:nvSpPr>
          <p:cNvPr id="10" name="Rectángulo 9"/>
          <p:cNvSpPr/>
          <p:nvPr/>
        </p:nvSpPr>
        <p:spPr>
          <a:xfrm>
            <a:off x="3631474" y="3003082"/>
            <a:ext cx="7916092" cy="1754326"/>
          </a:xfrm>
          <a:prstGeom prst="rect">
            <a:avLst/>
          </a:prstGeom>
        </p:spPr>
        <p:txBody>
          <a:bodyPr wrap="square">
            <a:spAutoFit/>
          </a:bodyPr>
          <a:lstStyle/>
          <a:p>
            <a:pPr algn="just"/>
            <a:r>
              <a:rPr lang="es-CO" b="1" dirty="0" smtClean="0"/>
              <a:t>DOTACION DE MOBILIARIO ESCOLAR, AYUDAS AUDIOVISUALES, EQUIPOS A LAS INSTITUCIONES EDUCATIVAS: AGUSTIN NIETO CABALLERO, ERNESTO RINCON DUCON, INSTITUTO PARMENIO BONILLA, EL BUEN PASTOR, EL DIAMANTE, EL PARAISO, LA ALEGRIA, FILIPINAS, POLICARPA SALAVARRIETA, ALEGRE DESPERTAR, SAN LUIS, JARDIN PACTO POR LA INFANCIA, NUEVO AMANECER Y VEINTE DE JULIO.</a:t>
            </a:r>
            <a:endParaRPr lang="es-CO" b="1" dirty="0"/>
          </a:p>
        </p:txBody>
      </p:sp>
      <p:sp>
        <p:nvSpPr>
          <p:cNvPr id="11" name="Rectángulo 10"/>
          <p:cNvSpPr/>
          <p:nvPr/>
        </p:nvSpPr>
        <p:spPr>
          <a:xfrm>
            <a:off x="509452" y="3900685"/>
            <a:ext cx="2129246" cy="1477328"/>
          </a:xfrm>
          <a:prstGeom prst="rect">
            <a:avLst/>
          </a:prstGeom>
        </p:spPr>
        <p:txBody>
          <a:bodyPr wrap="square">
            <a:spAutoFit/>
          </a:bodyPr>
          <a:lstStyle/>
          <a:p>
            <a:pPr algn="just"/>
            <a:r>
              <a:rPr lang="es-CO" b="1" dirty="0" smtClean="0"/>
              <a:t>MEJORAR LA PRESTACIÓN DEL SERVICIO DUCATIVO Y LA CALIDAD DE LA EDUCACIÓN. </a:t>
            </a:r>
            <a:endParaRPr lang="es-CO" b="1" dirty="0"/>
          </a:p>
        </p:txBody>
      </p:sp>
    </p:spTree>
    <p:extLst>
      <p:ext uri="{BB962C8B-B14F-4D97-AF65-F5344CB8AC3E}">
        <p14:creationId xmlns:p14="http://schemas.microsoft.com/office/powerpoint/2010/main" val="988383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7797"/>
            <a:ext cx="12192000" cy="6682406"/>
          </a:xfrm>
          <a:prstGeom prst="rect">
            <a:avLst/>
          </a:prstGeom>
        </p:spPr>
      </p:pic>
      <p:sp>
        <p:nvSpPr>
          <p:cNvPr id="3" name="Rectángulo 2"/>
          <p:cNvSpPr/>
          <p:nvPr/>
        </p:nvSpPr>
        <p:spPr>
          <a:xfrm>
            <a:off x="879565" y="1540805"/>
            <a:ext cx="7219405" cy="1477328"/>
          </a:xfrm>
          <a:prstGeom prst="rect">
            <a:avLst/>
          </a:prstGeom>
        </p:spPr>
        <p:txBody>
          <a:bodyPr wrap="square">
            <a:spAutoFit/>
          </a:bodyPr>
          <a:lstStyle/>
          <a:p>
            <a:pPr algn="just"/>
            <a:r>
              <a:rPr lang="es-ES" b="1" dirty="0" smtClean="0"/>
              <a:t>APOYO CON ENFOQUE DIFERENCIAL A LOS  ESTABLECIMIENTOS EDUCATIVOS OFICIALES DEL DEPARTAMENTO DE  ARAUCA PARA GARANTIZAR LA SOSTENIBILIDAD DE LA CONECTIVIDAD A TRAVES DEL PROGRAMA CONEXIÓN TOTAL IMPLEMENTADO POR EL MEN (</a:t>
            </a:r>
            <a:r>
              <a:rPr lang="es-ES" b="1" dirty="0" err="1" smtClean="0"/>
              <a:t>Cto</a:t>
            </a:r>
            <a:r>
              <a:rPr lang="es-ES" b="1" dirty="0" smtClean="0"/>
              <a:t> 515 de 2016 – Ejecución)</a:t>
            </a:r>
            <a:endParaRPr lang="es-CO" b="1" dirty="0" smtClean="0"/>
          </a:p>
        </p:txBody>
      </p:sp>
      <p:sp>
        <p:nvSpPr>
          <p:cNvPr id="4" name="Rectángulo 3"/>
          <p:cNvSpPr/>
          <p:nvPr/>
        </p:nvSpPr>
        <p:spPr>
          <a:xfrm>
            <a:off x="3136011" y="3244334"/>
            <a:ext cx="2278188" cy="584775"/>
          </a:xfrm>
          <a:prstGeom prst="rect">
            <a:avLst/>
          </a:prstGeom>
        </p:spPr>
        <p:txBody>
          <a:bodyPr wrap="none">
            <a:spAutoFit/>
          </a:bodyPr>
          <a:lstStyle/>
          <a:p>
            <a:r>
              <a:rPr lang="es-ES" sz="3200" b="1" dirty="0" smtClean="0"/>
              <a:t>112.560.000</a:t>
            </a:r>
            <a:endParaRPr lang="es-CO" sz="3200" b="1" dirty="0" smtClean="0"/>
          </a:p>
        </p:txBody>
      </p:sp>
      <p:sp>
        <p:nvSpPr>
          <p:cNvPr id="5" name="Rectángulo 4"/>
          <p:cNvSpPr/>
          <p:nvPr/>
        </p:nvSpPr>
        <p:spPr>
          <a:xfrm>
            <a:off x="3353057" y="4132680"/>
            <a:ext cx="2880853" cy="584775"/>
          </a:xfrm>
          <a:prstGeom prst="rect">
            <a:avLst/>
          </a:prstGeom>
        </p:spPr>
        <p:txBody>
          <a:bodyPr wrap="none">
            <a:spAutoFit/>
          </a:bodyPr>
          <a:lstStyle/>
          <a:p>
            <a:r>
              <a:rPr lang="es-ES" sz="3200" b="1" dirty="0" smtClean="0"/>
              <a:t>SEIS (06) MESES</a:t>
            </a:r>
            <a:endParaRPr lang="es-CO" sz="3200" dirty="0"/>
          </a:p>
        </p:txBody>
      </p:sp>
      <p:pic>
        <p:nvPicPr>
          <p:cNvPr id="6" name="7 Imagen"/>
          <p:cNvPicPr>
            <a:picLocks noChangeAspect="1" noChangeArrowheads="1"/>
          </p:cNvPicPr>
          <p:nvPr/>
        </p:nvPicPr>
        <p:blipFill rotWithShape="1">
          <a:blip r:embed="rId3">
            <a:extLst>
              <a:ext uri="{28A0092B-C50C-407E-A947-70E740481C1C}">
                <a14:useLocalDpi xmlns:a14="http://schemas.microsoft.com/office/drawing/2010/main" val="0"/>
              </a:ext>
            </a:extLst>
          </a:blip>
          <a:srcRect t="51227" r="50000" b="24387"/>
          <a:stretch/>
        </p:blipFill>
        <p:spPr bwMode="auto">
          <a:xfrm>
            <a:off x="8344598" y="2353365"/>
            <a:ext cx="3143272" cy="2071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9 Imagen"/>
          <p:cNvPicPr>
            <a:picLocks noChangeAspect="1" noChangeArrowheads="1"/>
          </p:cNvPicPr>
          <p:nvPr/>
        </p:nvPicPr>
        <p:blipFill>
          <a:blip r:embed="rId4">
            <a:extLst>
              <a:ext uri="{28A0092B-C50C-407E-A947-70E740481C1C}">
                <a14:useLocalDpi xmlns:a14="http://schemas.microsoft.com/office/drawing/2010/main" val="0"/>
              </a:ext>
            </a:extLst>
          </a:blip>
          <a:srcRect l="1764" t="51363" r="50462" b="24318"/>
          <a:stretch>
            <a:fillRect/>
          </a:stretch>
        </p:blipFill>
        <p:spPr bwMode="auto">
          <a:xfrm>
            <a:off x="8344598" y="4514350"/>
            <a:ext cx="3131931" cy="2071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89480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565" y="0"/>
            <a:ext cx="12192000" cy="6682406"/>
          </a:xfrm>
          <a:prstGeom prst="rect">
            <a:avLst/>
          </a:prstGeom>
        </p:spPr>
      </p:pic>
      <p:sp>
        <p:nvSpPr>
          <p:cNvPr id="3" name="Rectángulo 2"/>
          <p:cNvSpPr/>
          <p:nvPr/>
        </p:nvSpPr>
        <p:spPr>
          <a:xfrm>
            <a:off x="709749" y="1548676"/>
            <a:ext cx="7193280" cy="923330"/>
          </a:xfrm>
          <a:prstGeom prst="rect">
            <a:avLst/>
          </a:prstGeom>
        </p:spPr>
        <p:txBody>
          <a:bodyPr wrap="square">
            <a:spAutoFit/>
          </a:bodyPr>
          <a:lstStyle/>
          <a:p>
            <a:pPr algn="just"/>
            <a:r>
              <a:rPr lang="es-ES" b="1" dirty="0" smtClean="0"/>
              <a:t>MEJORAMIENTO DE LOS AMBIENTES ESCOLARES DE APRENDIZAJE EN LAS INSTITUCIONES EDUCATIVAS OFICIALES DEL DEPARTAMENTO DE ARAUCA (</a:t>
            </a:r>
            <a:r>
              <a:rPr lang="es-ES" b="1" dirty="0" err="1" smtClean="0"/>
              <a:t>Cto</a:t>
            </a:r>
            <a:r>
              <a:rPr lang="es-ES" b="1" dirty="0" smtClean="0"/>
              <a:t> 506 de 2016 - Terminado)</a:t>
            </a:r>
          </a:p>
        </p:txBody>
      </p:sp>
      <p:sp>
        <p:nvSpPr>
          <p:cNvPr id="4" name="Rectángulo 3"/>
          <p:cNvSpPr/>
          <p:nvPr/>
        </p:nvSpPr>
        <p:spPr>
          <a:xfrm>
            <a:off x="3069952" y="3156537"/>
            <a:ext cx="3102131" cy="584775"/>
          </a:xfrm>
          <a:prstGeom prst="rect">
            <a:avLst/>
          </a:prstGeom>
        </p:spPr>
        <p:txBody>
          <a:bodyPr wrap="none">
            <a:spAutoFit/>
          </a:bodyPr>
          <a:lstStyle/>
          <a:p>
            <a:r>
              <a:rPr lang="es-ES" sz="3200" b="1" dirty="0" smtClean="0"/>
              <a:t>1.038.639.670.00</a:t>
            </a:r>
            <a:endParaRPr lang="es-CO" sz="3200" b="1" dirty="0" smtClean="0"/>
          </a:p>
        </p:txBody>
      </p:sp>
      <p:sp>
        <p:nvSpPr>
          <p:cNvPr id="5" name="Rectángulo 4"/>
          <p:cNvSpPr/>
          <p:nvPr/>
        </p:nvSpPr>
        <p:spPr>
          <a:xfrm>
            <a:off x="3208282" y="4056511"/>
            <a:ext cx="3582327" cy="584775"/>
          </a:xfrm>
          <a:prstGeom prst="rect">
            <a:avLst/>
          </a:prstGeom>
        </p:spPr>
        <p:txBody>
          <a:bodyPr wrap="none">
            <a:spAutoFit/>
          </a:bodyPr>
          <a:lstStyle/>
          <a:p>
            <a:r>
              <a:rPr lang="es-ES" sz="3200" b="1" dirty="0" smtClean="0"/>
              <a:t>CUATRO (04) MESES</a:t>
            </a:r>
            <a:endParaRPr lang="es-CO" sz="3200" dirty="0"/>
          </a:p>
        </p:txBody>
      </p:sp>
      <p:pic>
        <p:nvPicPr>
          <p:cNvPr id="6" name="Imagen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5213" y="2010341"/>
            <a:ext cx="3143272" cy="2071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95213" y="4346373"/>
            <a:ext cx="3143272" cy="2071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01967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7797"/>
            <a:ext cx="12192000" cy="6682406"/>
          </a:xfrm>
          <a:prstGeom prst="rect">
            <a:avLst/>
          </a:prstGeom>
        </p:spPr>
      </p:pic>
      <p:sp>
        <p:nvSpPr>
          <p:cNvPr id="3" name="Rectángulo 2"/>
          <p:cNvSpPr/>
          <p:nvPr/>
        </p:nvSpPr>
        <p:spPr>
          <a:xfrm>
            <a:off x="670559" y="1713300"/>
            <a:ext cx="7180217" cy="923330"/>
          </a:xfrm>
          <a:prstGeom prst="rect">
            <a:avLst/>
          </a:prstGeom>
        </p:spPr>
        <p:txBody>
          <a:bodyPr wrap="square">
            <a:spAutoFit/>
          </a:bodyPr>
          <a:lstStyle/>
          <a:p>
            <a:pPr algn="just"/>
            <a:r>
              <a:rPr lang="es-ES" b="1" dirty="0" smtClean="0"/>
              <a:t>SERVICIO DE VIGILANCIA PARA LOS ESTABLECIMIENTOS EDUCATIVOS PUBLICOS DEL DEPARTAMENTO DE ARAUCA (</a:t>
            </a:r>
            <a:r>
              <a:rPr lang="es-ES" b="1" dirty="0" err="1" smtClean="0"/>
              <a:t>Cto</a:t>
            </a:r>
            <a:r>
              <a:rPr lang="es-ES" b="1" dirty="0" smtClean="0"/>
              <a:t> 129 de 2016 – Liquidado)</a:t>
            </a:r>
            <a:endParaRPr lang="es-CO" b="1" dirty="0" smtClean="0"/>
          </a:p>
        </p:txBody>
      </p:sp>
      <p:sp>
        <p:nvSpPr>
          <p:cNvPr id="4" name="Rectángulo 3"/>
          <p:cNvSpPr/>
          <p:nvPr/>
        </p:nvSpPr>
        <p:spPr>
          <a:xfrm>
            <a:off x="3277064" y="3244334"/>
            <a:ext cx="2268570" cy="584775"/>
          </a:xfrm>
          <a:prstGeom prst="rect">
            <a:avLst/>
          </a:prstGeom>
        </p:spPr>
        <p:txBody>
          <a:bodyPr wrap="none">
            <a:spAutoFit/>
          </a:bodyPr>
          <a:lstStyle/>
          <a:p>
            <a:r>
              <a:rPr lang="es-ES" sz="3200" dirty="0" smtClean="0"/>
              <a:t>344.616.232</a:t>
            </a:r>
            <a:endParaRPr lang="es-CO" sz="3200" dirty="0" smtClean="0"/>
          </a:p>
        </p:txBody>
      </p:sp>
      <p:sp>
        <p:nvSpPr>
          <p:cNvPr id="5" name="Rectángulo 4"/>
          <p:cNvSpPr/>
          <p:nvPr/>
        </p:nvSpPr>
        <p:spPr>
          <a:xfrm>
            <a:off x="3277064" y="4149418"/>
            <a:ext cx="2880853" cy="584775"/>
          </a:xfrm>
          <a:prstGeom prst="rect">
            <a:avLst/>
          </a:prstGeom>
        </p:spPr>
        <p:txBody>
          <a:bodyPr wrap="none">
            <a:spAutoFit/>
          </a:bodyPr>
          <a:lstStyle/>
          <a:p>
            <a:r>
              <a:rPr lang="es-ES" sz="3200" b="1" dirty="0" smtClean="0"/>
              <a:t>SEIS (06) MESES</a:t>
            </a:r>
            <a:endParaRPr lang="es-CO" sz="3200" dirty="0"/>
          </a:p>
        </p:txBody>
      </p:sp>
      <p:pic>
        <p:nvPicPr>
          <p:cNvPr id="6" name="9 Imagen" descr="C:\Users\user\Desktop\FOTOS JESSIKA!!!\15182520_10207786226841782_960076439_o.jpg"/>
          <p:cNvPicPr/>
          <p:nvPr/>
        </p:nvPicPr>
        <p:blipFill rotWithShape="1">
          <a:blip r:embed="rId3" cstate="print">
            <a:extLst>
              <a:ext uri="{28A0092B-C50C-407E-A947-70E740481C1C}">
                <a14:useLocalDpi xmlns:a14="http://schemas.microsoft.com/office/drawing/2010/main" val="0"/>
              </a:ext>
            </a:extLst>
          </a:blip>
          <a:srcRect l="5447" t="10338" r="14623"/>
          <a:stretch/>
        </p:blipFill>
        <p:spPr bwMode="auto">
          <a:xfrm>
            <a:off x="8307977" y="2139418"/>
            <a:ext cx="3341952" cy="2054479"/>
          </a:xfrm>
          <a:prstGeom prst="rect">
            <a:avLst/>
          </a:prstGeom>
          <a:noFill/>
          <a:ln>
            <a:noFill/>
          </a:ln>
        </p:spPr>
      </p:pic>
      <p:pic>
        <p:nvPicPr>
          <p:cNvPr id="7" name="10 Imagen" descr="C:\Users\user\Desktop\FOTOS JESSIKA!!!\15184036_10207786226721779_1601033837_o.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07977" y="4316459"/>
            <a:ext cx="3318237" cy="2071701"/>
          </a:xfrm>
          <a:prstGeom prst="rect">
            <a:avLst/>
          </a:prstGeom>
          <a:noFill/>
          <a:ln>
            <a:noFill/>
          </a:ln>
        </p:spPr>
      </p:pic>
    </p:spTree>
    <p:extLst>
      <p:ext uri="{BB962C8B-B14F-4D97-AF65-F5344CB8AC3E}">
        <p14:creationId xmlns:p14="http://schemas.microsoft.com/office/powerpoint/2010/main" val="6966697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7797"/>
            <a:ext cx="12192000" cy="6682406"/>
          </a:xfrm>
          <a:prstGeom prst="rect">
            <a:avLst/>
          </a:prstGeom>
        </p:spPr>
      </p:pic>
      <p:sp>
        <p:nvSpPr>
          <p:cNvPr id="3" name="Rectángulo 2"/>
          <p:cNvSpPr/>
          <p:nvPr/>
        </p:nvSpPr>
        <p:spPr>
          <a:xfrm>
            <a:off x="722811" y="1700238"/>
            <a:ext cx="7245532" cy="646331"/>
          </a:xfrm>
          <a:prstGeom prst="rect">
            <a:avLst/>
          </a:prstGeom>
        </p:spPr>
        <p:txBody>
          <a:bodyPr wrap="square">
            <a:spAutoFit/>
          </a:bodyPr>
          <a:lstStyle/>
          <a:p>
            <a:pPr algn="just"/>
            <a:r>
              <a:rPr lang="es-ES" b="1" dirty="0" smtClean="0"/>
              <a:t>SERVICIO DE ASEO PARA LOS ESTABLECIMEINTOS EDUCATIVOS PUBLICOS DEL DEPARTAMENTO DE ARAUCA (</a:t>
            </a:r>
            <a:r>
              <a:rPr lang="es-ES" b="1" dirty="0" err="1" smtClean="0"/>
              <a:t>Cto</a:t>
            </a:r>
            <a:r>
              <a:rPr lang="es-ES" b="1" dirty="0" smtClean="0"/>
              <a:t> 141 de 2016 – Liquidado)</a:t>
            </a:r>
            <a:endParaRPr lang="es-CO" b="1" dirty="0" smtClean="0"/>
          </a:p>
        </p:txBody>
      </p:sp>
      <p:sp>
        <p:nvSpPr>
          <p:cNvPr id="4" name="Rectángulo 3"/>
          <p:cNvSpPr/>
          <p:nvPr/>
        </p:nvSpPr>
        <p:spPr>
          <a:xfrm>
            <a:off x="3668949" y="3244334"/>
            <a:ext cx="2268570" cy="584775"/>
          </a:xfrm>
          <a:prstGeom prst="rect">
            <a:avLst/>
          </a:prstGeom>
        </p:spPr>
        <p:txBody>
          <a:bodyPr wrap="none">
            <a:spAutoFit/>
          </a:bodyPr>
          <a:lstStyle/>
          <a:p>
            <a:r>
              <a:rPr lang="es-ES" sz="3200" b="1" dirty="0" smtClean="0"/>
              <a:t>193.748.068</a:t>
            </a:r>
            <a:endParaRPr lang="es-CO" sz="3200" b="1" dirty="0" smtClean="0"/>
          </a:p>
        </p:txBody>
      </p:sp>
      <p:sp>
        <p:nvSpPr>
          <p:cNvPr id="5" name="Rectángulo 4"/>
          <p:cNvSpPr/>
          <p:nvPr/>
        </p:nvSpPr>
        <p:spPr>
          <a:xfrm>
            <a:off x="3495665" y="4022196"/>
            <a:ext cx="3273781" cy="584775"/>
          </a:xfrm>
          <a:prstGeom prst="rect">
            <a:avLst/>
          </a:prstGeom>
        </p:spPr>
        <p:txBody>
          <a:bodyPr wrap="none">
            <a:spAutoFit/>
          </a:bodyPr>
          <a:lstStyle/>
          <a:p>
            <a:r>
              <a:rPr lang="es-ES" sz="3200" b="1" dirty="0" smtClean="0"/>
              <a:t>CINCO (05) MESES</a:t>
            </a:r>
            <a:endParaRPr lang="es-CO" sz="3200" dirty="0"/>
          </a:p>
        </p:txBody>
      </p:sp>
      <p:pic>
        <p:nvPicPr>
          <p:cNvPr id="6" name="10 Imagen" descr="E:\EDISON LUNA RINCON PROYECTO ASEO\FOTOS JULIO PROYECTO ASEO EDISON\IMG_20170712_155844.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25050" y="2207283"/>
            <a:ext cx="3312242" cy="2107300"/>
          </a:xfrm>
          <a:prstGeom prst="rect">
            <a:avLst/>
          </a:prstGeom>
          <a:ln>
            <a:noFill/>
          </a:ln>
          <a:effectLst>
            <a:outerShdw blurRad="292100" dist="139700" dir="2700000" algn="tl" rotWithShape="0">
              <a:srgbClr val="333333">
                <a:alpha val="65000"/>
              </a:srgbClr>
            </a:outerShdw>
          </a:effectLst>
        </p:spPr>
      </p:pic>
      <p:pic>
        <p:nvPicPr>
          <p:cNvPr id="7" name="11 Imagen"/>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08452" y="4417242"/>
            <a:ext cx="3328840" cy="201682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45466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7797"/>
            <a:ext cx="12192000" cy="6682406"/>
          </a:xfrm>
          <a:prstGeom prst="rect">
            <a:avLst/>
          </a:prstGeom>
        </p:spPr>
      </p:pic>
      <p:sp>
        <p:nvSpPr>
          <p:cNvPr id="3" name="Rectángulo 2"/>
          <p:cNvSpPr/>
          <p:nvPr/>
        </p:nvSpPr>
        <p:spPr>
          <a:xfrm>
            <a:off x="731520" y="1527741"/>
            <a:ext cx="7236823" cy="1200329"/>
          </a:xfrm>
          <a:prstGeom prst="rect">
            <a:avLst/>
          </a:prstGeom>
        </p:spPr>
        <p:txBody>
          <a:bodyPr wrap="square">
            <a:spAutoFit/>
          </a:bodyPr>
          <a:lstStyle/>
          <a:p>
            <a:r>
              <a:rPr lang="es-ES" b="1" dirty="0" smtClean="0"/>
              <a:t>MEJORAMIENTO DE LA ATENCION A LA POBLACION CON NECESIDADES EDUCATIVAS ESPECIALES “NEE” (EXCEPTO BAJA VISION Y BAJA AUDICION) EN ESTABLECIEINTOS EDUCATIVOS OFICIALES DEL DEPARTAMENTO DE ARAUCA (</a:t>
            </a:r>
            <a:r>
              <a:rPr lang="es-ES" b="1" dirty="0" err="1" smtClean="0"/>
              <a:t>Cto</a:t>
            </a:r>
            <a:r>
              <a:rPr lang="es-ES" b="1" dirty="0" smtClean="0"/>
              <a:t> 180 de 2016 – Liquidado)</a:t>
            </a:r>
            <a:endParaRPr lang="es-CO" b="1" dirty="0"/>
          </a:p>
        </p:txBody>
      </p:sp>
      <p:sp>
        <p:nvSpPr>
          <p:cNvPr id="4" name="Rectángulo 3"/>
          <p:cNvSpPr/>
          <p:nvPr/>
        </p:nvSpPr>
        <p:spPr>
          <a:xfrm>
            <a:off x="2980694" y="3244334"/>
            <a:ext cx="2581156" cy="584775"/>
          </a:xfrm>
          <a:prstGeom prst="rect">
            <a:avLst/>
          </a:prstGeom>
        </p:spPr>
        <p:txBody>
          <a:bodyPr wrap="none">
            <a:spAutoFit/>
          </a:bodyPr>
          <a:lstStyle/>
          <a:p>
            <a:r>
              <a:rPr lang="es-ES" sz="3200" b="1" dirty="0" smtClean="0"/>
              <a:t>18.958.901.67</a:t>
            </a:r>
            <a:endParaRPr lang="es-CO" sz="3200" b="1" dirty="0" smtClean="0"/>
          </a:p>
        </p:txBody>
      </p:sp>
      <p:sp>
        <p:nvSpPr>
          <p:cNvPr id="5" name="Rectángulo 4"/>
          <p:cNvSpPr/>
          <p:nvPr/>
        </p:nvSpPr>
        <p:spPr>
          <a:xfrm>
            <a:off x="3311586" y="4146634"/>
            <a:ext cx="3273781" cy="584775"/>
          </a:xfrm>
          <a:prstGeom prst="rect">
            <a:avLst/>
          </a:prstGeom>
        </p:spPr>
        <p:txBody>
          <a:bodyPr wrap="none">
            <a:spAutoFit/>
          </a:bodyPr>
          <a:lstStyle/>
          <a:p>
            <a:r>
              <a:rPr lang="es-ES" sz="3200" b="1" dirty="0" smtClean="0"/>
              <a:t>CINCO (05) MESES</a:t>
            </a:r>
            <a:endParaRPr lang="es-CO" sz="3200" dirty="0"/>
          </a:p>
        </p:txBody>
      </p:sp>
      <p:pic>
        <p:nvPicPr>
          <p:cNvPr id="6" name="1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592" y="2286297"/>
            <a:ext cx="3143272" cy="207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37205" y="4484797"/>
            <a:ext cx="3143272" cy="207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45989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7797"/>
            <a:ext cx="12192000" cy="6682406"/>
          </a:xfrm>
          <a:prstGeom prst="rect">
            <a:avLst/>
          </a:prstGeom>
        </p:spPr>
      </p:pic>
      <p:sp>
        <p:nvSpPr>
          <p:cNvPr id="3" name="Rectángulo 2"/>
          <p:cNvSpPr/>
          <p:nvPr/>
        </p:nvSpPr>
        <p:spPr>
          <a:xfrm>
            <a:off x="657497" y="1595735"/>
            <a:ext cx="7284720" cy="923330"/>
          </a:xfrm>
          <a:prstGeom prst="rect">
            <a:avLst/>
          </a:prstGeom>
        </p:spPr>
        <p:txBody>
          <a:bodyPr wrap="square">
            <a:spAutoFit/>
          </a:bodyPr>
          <a:lstStyle/>
          <a:p>
            <a:r>
              <a:rPr lang="es-ES" b="1" dirty="0" smtClean="0"/>
              <a:t>IMPLEMENTACIÓN DEL PROGRAMA DE ALIMENTACIÓN ESCOLAR EN LAS INSTITUCIONES Y CENTROS EDUCATIVOS DEL DEPARTAMENTO DE ARAUCA (</a:t>
            </a:r>
            <a:r>
              <a:rPr lang="es-ES" b="1" dirty="0" err="1" smtClean="0"/>
              <a:t>Cto</a:t>
            </a:r>
            <a:r>
              <a:rPr lang="es-ES" b="1" dirty="0" smtClean="0"/>
              <a:t> 516 de 2016 – Liquidado)</a:t>
            </a:r>
            <a:endParaRPr lang="es-CO" b="1" dirty="0"/>
          </a:p>
        </p:txBody>
      </p:sp>
      <p:sp>
        <p:nvSpPr>
          <p:cNvPr id="4" name="Rectángulo 3"/>
          <p:cNvSpPr/>
          <p:nvPr/>
        </p:nvSpPr>
        <p:spPr>
          <a:xfrm>
            <a:off x="3120309" y="3244334"/>
            <a:ext cx="2268570" cy="584775"/>
          </a:xfrm>
          <a:prstGeom prst="rect">
            <a:avLst/>
          </a:prstGeom>
        </p:spPr>
        <p:txBody>
          <a:bodyPr wrap="none">
            <a:spAutoFit/>
          </a:bodyPr>
          <a:lstStyle/>
          <a:p>
            <a:r>
              <a:rPr lang="es-ES" sz="3200" b="1" dirty="0" smtClean="0"/>
              <a:t>299.140.909</a:t>
            </a:r>
            <a:endParaRPr lang="es-CO" sz="3200" b="1" dirty="0" smtClean="0"/>
          </a:p>
        </p:txBody>
      </p:sp>
      <p:sp>
        <p:nvSpPr>
          <p:cNvPr id="5" name="Rectángulo 4"/>
          <p:cNvSpPr/>
          <p:nvPr/>
        </p:nvSpPr>
        <p:spPr>
          <a:xfrm>
            <a:off x="3254755" y="4150603"/>
            <a:ext cx="2978701" cy="584775"/>
          </a:xfrm>
          <a:prstGeom prst="rect">
            <a:avLst/>
          </a:prstGeom>
        </p:spPr>
        <p:txBody>
          <a:bodyPr wrap="none">
            <a:spAutoFit/>
          </a:bodyPr>
          <a:lstStyle/>
          <a:p>
            <a:r>
              <a:rPr lang="es-ES" sz="3200" b="1" dirty="0" smtClean="0"/>
              <a:t>OCHO (08) DIAS </a:t>
            </a:r>
            <a:endParaRPr lang="es-CO" sz="3200" dirty="0"/>
          </a:p>
        </p:txBody>
      </p:sp>
      <p:pic>
        <p:nvPicPr>
          <p:cNvPr id="6" name="Picture 2" descr="E:\20170203_10173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5574" y="2219586"/>
            <a:ext cx="3163815" cy="204949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E:\20170124_11274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36118" y="4464557"/>
            <a:ext cx="3143271" cy="2071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011090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506</TotalTime>
  <Words>1330</Words>
  <Application>Microsoft Office PowerPoint</Application>
  <PresentationFormat>Panorámica</PresentationFormat>
  <Paragraphs>104</Paragraphs>
  <Slides>32</Slides>
  <Notes>0</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1</vt:i4>
      </vt:variant>
      <vt:variant>
        <vt:lpstr>Títulos de diapositiva</vt:lpstr>
      </vt:variant>
      <vt:variant>
        <vt:i4>32</vt:i4>
      </vt:variant>
    </vt:vector>
  </HeadingPairs>
  <TitlesOfParts>
    <vt:vector size="37" baseType="lpstr">
      <vt:lpstr>Arial</vt:lpstr>
      <vt:lpstr>Calibri</vt:lpstr>
      <vt:lpstr>Calibri Light</vt:lpstr>
      <vt:lpstr>Tema de Office</vt:lpstr>
      <vt:lpstr>Imagen de mapa de bits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ROCIO</dc:creator>
  <cp:lastModifiedBy>Windows 7</cp:lastModifiedBy>
  <cp:revision>59</cp:revision>
  <dcterms:created xsi:type="dcterms:W3CDTF">2017-08-25T12:46:51Z</dcterms:created>
  <dcterms:modified xsi:type="dcterms:W3CDTF">2017-08-26T15:23:38Z</dcterms:modified>
</cp:coreProperties>
</file>