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305" r:id="rId5"/>
    <p:sldId id="302" r:id="rId6"/>
    <p:sldId id="294" r:id="rId7"/>
    <p:sldId id="295" r:id="rId8"/>
    <p:sldId id="296" r:id="rId9"/>
    <p:sldId id="306" r:id="rId10"/>
    <p:sldId id="272" r:id="rId11"/>
    <p:sldId id="273" r:id="rId12"/>
    <p:sldId id="292" r:id="rId13"/>
    <p:sldId id="275" r:id="rId14"/>
    <p:sldId id="276" r:id="rId15"/>
    <p:sldId id="277" r:id="rId16"/>
    <p:sldId id="259" r:id="rId17"/>
    <p:sldId id="281" r:id="rId18"/>
    <p:sldId id="262" r:id="rId19"/>
    <p:sldId id="260" r:id="rId20"/>
    <p:sldId id="269" r:id="rId21"/>
    <p:sldId id="270" r:id="rId22"/>
    <p:sldId id="271" r:id="rId23"/>
    <p:sldId id="290" r:id="rId24"/>
    <p:sldId id="287" r:id="rId25"/>
    <p:sldId id="288" r:id="rId26"/>
    <p:sldId id="300" r:id="rId27"/>
    <p:sldId id="304" r:id="rId2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8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5E5AE3D-825E-4061-A783-15E86CC197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860411FA-D161-4B19-87EE-071D83AC19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6CDAB793-2368-4031-B826-DE762B916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2EF-6127-441C-A2E0-1547C06C8C43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124DD08B-651A-42B5-982B-4EDBFB8B2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67EEB45B-D9FC-44A4-BE3F-CD3BC7DC3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E911-13DB-4A50-B747-9A9A333B69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1410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E4F517F-D36D-4517-A76D-225CB3467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3CDDEFCF-7810-47EA-A928-BB526D02D4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D0F12DC-C0F7-4DB1-A278-75B6E5361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2EF-6127-441C-A2E0-1547C06C8C43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E1DD337-71E5-4F58-A56B-54F62FCD5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128CF2BB-EBA8-469C-B1A7-A2603F84C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E911-13DB-4A50-B747-9A9A333B69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39274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4696F639-CD57-48E8-9998-6EDA2838BB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8109253F-192F-4286-8DAE-F5182B3C39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74CF673-E902-43A4-A894-3CC70BBF5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2EF-6127-441C-A2E0-1547C06C8C43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448CBA28-A365-4CF1-88B0-3088D459A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70181888-F676-4C2F-913B-7985CC8BF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E911-13DB-4A50-B747-9A9A333B69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55893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0FF6641-68AE-4EE7-A769-86395188E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F313DA7-B30C-4E9D-9EB1-C862651C3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67E83F1F-D0E1-460C-96B1-3F1302D38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2EF-6127-441C-A2E0-1547C06C8C43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30FC165-4B3A-4A71-952C-2EE714ABD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D6728C06-1663-4282-8A61-6923513A2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E911-13DB-4A50-B747-9A9A333B69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70386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55CD92F-EB61-4661-A516-9AF172FE5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D45F70ED-0DD5-4B5E-83D5-8B2808437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FA10CF37-DEF3-41F8-8827-9891D0C9A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2EF-6127-441C-A2E0-1547C06C8C43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1EC77CD5-0145-4E4E-9AFC-9C040C60A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7D801649-C4FF-4348-B008-F613713C3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E911-13DB-4A50-B747-9A9A333B69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07193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53EEBCC-045C-407C-9566-E56E85795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2071AAA0-066E-4B7D-BC14-C7821A0FF6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28376AE9-9AF6-441E-8B2E-F6B2008B20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B65246C5-A4C7-4EAD-9B2B-CFD4DE77C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2EF-6127-441C-A2E0-1547C06C8C43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B76EDB7C-714A-4E9F-A08B-F46DC7A33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A473BBBA-63BA-4CA0-A4C1-A882911F4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E911-13DB-4A50-B747-9A9A333B69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857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6CCD4CC-039F-4238-8637-9AA124350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F9764CAC-3506-4B7F-901A-A66CF1AEE4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F5BB4716-9D6E-4099-8B9E-87B0BCB806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DF4C7414-06E2-4A94-A956-8A815A6182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64F6C668-786B-4666-B6CC-F62131422B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AC594B06-4B37-478C-A24C-642619126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2EF-6127-441C-A2E0-1547C06C8C43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784953B0-5D27-4FA5-8D24-661875621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A677D2A2-92F6-498C-A442-836AE40F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E911-13DB-4A50-B747-9A9A333B69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5876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B2160EE-60AE-41B2-9DE6-C4D0CA250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986B459D-738F-495A-930C-C5E470CB7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2EF-6127-441C-A2E0-1547C06C8C43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465A134-7162-4A28-B824-5D964673A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34A2F3D-E87B-4DC2-AC7D-23AE633E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E911-13DB-4A50-B747-9A9A333B69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12371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50F59B0B-EACD-46D2-8A25-2E068A361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2EF-6127-441C-A2E0-1547C06C8C43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7EE7D035-3981-42FE-9B04-E64BCCD8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5C9036AD-C884-43A2-9E82-7683C6009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E911-13DB-4A50-B747-9A9A333B69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6176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B80CB19-343E-484E-BD77-885213D9A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6BE171BF-451C-45BB-BD4D-00EB157CEC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2DA8B21B-CF37-40E1-9E53-AED1BEC027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045C9FAA-DE1D-449C-BC62-6A0C71AB7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2EF-6127-441C-A2E0-1547C06C8C43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C9D7C512-8BC3-4D54-9BDF-12EE23E61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E97C37DA-A6AD-4032-BA71-E97263910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E911-13DB-4A50-B747-9A9A333B69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65556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5DE906D-4F38-4EE1-96E9-3E13C91B1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8B807F3F-CBFE-4A71-BE72-1EC0BC3467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5A4A98FC-CB3B-43E6-9676-7DF89A035F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FA9FF07C-72F1-4A08-BDA2-8231EBAAC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2EF-6127-441C-A2E0-1547C06C8C43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584D3826-28B4-4F09-A99F-1D9BC8400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043FC1FB-0CEE-4660-963D-72E18490E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E911-13DB-4A50-B747-9A9A333B69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2386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97C3A632-84B1-49D1-8715-069598C25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83902017-9743-4645-8672-CE958FA029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9C7CFE4-8DFF-45E8-B966-C9D9266A48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BF2EF-6127-441C-A2E0-1547C06C8C43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8C3E9AF-BEBE-477A-8344-4029CC5AD0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54BB784C-8E05-4D77-8EFC-4FEC618CA8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4E911-13DB-4A50-B747-9A9A333B69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7795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jpe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3EF931B-BD46-490D-9DD4-3E0A44A483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DA6E4166-8B99-4C56-874C-D820599614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EB69C392-6B79-401C-BD5F-309DD5A3EF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56"/>
            <a:ext cx="12192000" cy="684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63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27540C16-2061-4DD5-87F8-D013711D6A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1" y="0"/>
            <a:ext cx="12224959" cy="7003915"/>
          </a:xfr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EC52D988-936A-4ACB-B749-A85C18332B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991" y="543318"/>
            <a:ext cx="1110047" cy="926009"/>
          </a:xfrm>
          <a:prstGeom prst="rect">
            <a:avLst/>
          </a:prstGeom>
        </p:spPr>
      </p:pic>
      <p:sp>
        <p:nvSpPr>
          <p:cNvPr id="6" name="6 CuadroTexto">
            <a:extLst>
              <a:ext uri="{FF2B5EF4-FFF2-40B4-BE49-F238E27FC236}">
                <a16:creationId xmlns:a16="http://schemas.microsoft.com/office/drawing/2014/main" xmlns="" id="{3C25AF12-D4DB-4FE2-A36A-0C33D3518BAC}"/>
              </a:ext>
            </a:extLst>
          </p:cNvPr>
          <p:cNvSpPr txBox="1"/>
          <p:nvPr/>
        </p:nvSpPr>
        <p:spPr>
          <a:xfrm>
            <a:off x="857122" y="2012645"/>
            <a:ext cx="525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CENTRO DE DESARROLLO EMPRESARIAL - TAME</a:t>
            </a:r>
          </a:p>
        </p:txBody>
      </p:sp>
      <p:sp>
        <p:nvSpPr>
          <p:cNvPr id="7" name="8 CuadroTexto">
            <a:extLst>
              <a:ext uri="{FF2B5EF4-FFF2-40B4-BE49-F238E27FC236}">
                <a16:creationId xmlns:a16="http://schemas.microsoft.com/office/drawing/2014/main" xmlns="" id="{8A845D4D-8C77-4CAA-997F-BC69D1712681}"/>
              </a:ext>
            </a:extLst>
          </p:cNvPr>
          <p:cNvSpPr txBox="1"/>
          <p:nvPr/>
        </p:nvSpPr>
        <p:spPr>
          <a:xfrm>
            <a:off x="683568" y="2260218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  <a:p>
            <a:endParaRPr lang="es-CO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C5CAE434-8317-41EC-AE21-8B78A11CA5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487" y="3244334"/>
            <a:ext cx="4085370" cy="237855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5EE88C16-BD72-4317-B1BD-EAFF0B12BE28}"/>
              </a:ext>
            </a:extLst>
          </p:cNvPr>
          <p:cNvSpPr/>
          <p:nvPr/>
        </p:nvSpPr>
        <p:spPr>
          <a:xfrm>
            <a:off x="2730991" y="3363458"/>
            <a:ext cx="19704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dirty="0"/>
              <a:t>2.129.894.875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xmlns="" id="{CD183020-F320-4103-B095-3F7C58DD22C3}"/>
              </a:ext>
            </a:extLst>
          </p:cNvPr>
          <p:cNvSpPr/>
          <p:nvPr/>
        </p:nvSpPr>
        <p:spPr>
          <a:xfrm>
            <a:off x="3093543" y="4236332"/>
            <a:ext cx="2682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/>
              <a:t>VEINTICUATRO (24) MESES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E4E13BEC-40F8-4395-8FA2-2169B8956BE5}"/>
              </a:ext>
            </a:extLst>
          </p:cNvPr>
          <p:cNvSpPr txBox="1"/>
          <p:nvPr/>
        </p:nvSpPr>
        <p:spPr>
          <a:xfrm>
            <a:off x="333931" y="2408851"/>
            <a:ext cx="739450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CO" dirty="0"/>
          </a:p>
          <a:p>
            <a:pPr algn="just"/>
            <a:r>
              <a:rPr lang="es-CO" sz="1600" dirty="0"/>
              <a:t>“Apoyo a las acciones que fortalezcan el emprendimiento y el sector empresarial del departamento de Arauca”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30173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27540C16-2061-4DD5-87F8-D013711D6A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4959" cy="7003915"/>
          </a:xfrm>
        </p:spPr>
      </p:pic>
      <p:sp>
        <p:nvSpPr>
          <p:cNvPr id="3" name="8 CuadroTexto">
            <a:extLst>
              <a:ext uri="{FF2B5EF4-FFF2-40B4-BE49-F238E27FC236}">
                <a16:creationId xmlns:a16="http://schemas.microsoft.com/office/drawing/2014/main" xmlns="" id="{2E3E2908-96F6-462A-96A5-3222ED9D13CC}"/>
              </a:ext>
            </a:extLst>
          </p:cNvPr>
          <p:cNvSpPr txBox="1"/>
          <p:nvPr/>
        </p:nvSpPr>
        <p:spPr>
          <a:xfrm>
            <a:off x="527204" y="1955261"/>
            <a:ext cx="7572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CO" b="1" dirty="0"/>
          </a:p>
          <a:p>
            <a:pPr algn="just"/>
            <a:endParaRPr lang="es-CO" dirty="0"/>
          </a:p>
          <a:p>
            <a:pPr algn="just"/>
            <a:r>
              <a:rPr lang="es-CO" dirty="0"/>
              <a:t>2016:       225  estudiantes</a:t>
            </a:r>
          </a:p>
          <a:p>
            <a:pPr algn="just"/>
            <a:r>
              <a:rPr lang="es-CO" dirty="0"/>
              <a:t>2017:  225 Estudiantes acompañados con la estrategia Catedra de emprendimiento  convenio Gobernación de Arauca-Banco BBVA.</a:t>
            </a:r>
          </a:p>
        </p:txBody>
      </p:sp>
      <p:pic>
        <p:nvPicPr>
          <p:cNvPr id="4" name="Picture 4" descr="La imagen puede contener: una o varias personas e interior">
            <a:extLst>
              <a:ext uri="{FF2B5EF4-FFF2-40B4-BE49-F238E27FC236}">
                <a16:creationId xmlns:a16="http://schemas.microsoft.com/office/drawing/2014/main" xmlns="" id="{86FA1F86-6926-40D9-B1DF-452F476B39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418" y="2928026"/>
            <a:ext cx="3170314" cy="3073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06886A36-69F3-49B2-8B71-07A774E6E266}"/>
              </a:ext>
            </a:extLst>
          </p:cNvPr>
          <p:cNvSpPr txBox="1"/>
          <p:nvPr/>
        </p:nvSpPr>
        <p:spPr>
          <a:xfrm>
            <a:off x="772549" y="1945535"/>
            <a:ext cx="7081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Estudiantes beneficiados con cultura de emprendimiento.</a:t>
            </a:r>
          </a:p>
          <a:p>
            <a:endParaRPr lang="es-CO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xmlns="" id="{E669E287-124C-4D54-9E8A-B01B3DE534E6}"/>
              </a:ext>
            </a:extLst>
          </p:cNvPr>
          <p:cNvSpPr/>
          <p:nvPr/>
        </p:nvSpPr>
        <p:spPr>
          <a:xfrm>
            <a:off x="386862" y="3341077"/>
            <a:ext cx="7712769" cy="1820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CO" dirty="0"/>
          </a:p>
          <a:p>
            <a:r>
              <a:rPr lang="es-CO" dirty="0"/>
              <a:t>Fortalecimiento empresarial            12</a:t>
            </a:r>
          </a:p>
          <a:p>
            <a:r>
              <a:rPr lang="es-CO" dirty="0"/>
              <a:t>Grandes proyectos                              3</a:t>
            </a:r>
          </a:p>
          <a:p>
            <a:r>
              <a:rPr lang="es-CO" dirty="0"/>
              <a:t>Arquitectura de nuevos proyectos  38</a:t>
            </a:r>
          </a:p>
          <a:p>
            <a:r>
              <a:rPr lang="es-CO" sz="2000" b="1" dirty="0"/>
              <a:t>TOTAL:  53 empresas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5FDAF99E-5003-4711-A978-48585B099160}"/>
              </a:ext>
            </a:extLst>
          </p:cNvPr>
          <p:cNvSpPr/>
          <p:nvPr/>
        </p:nvSpPr>
        <p:spPr>
          <a:xfrm>
            <a:off x="527203" y="3341077"/>
            <a:ext cx="34469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>
                <a:solidFill>
                  <a:schemeClr val="bg1"/>
                </a:solidFill>
              </a:rPr>
              <a:t>Empresas  asistidas por el CDE</a:t>
            </a:r>
            <a:endParaRPr lang="es-CO" dirty="0">
              <a:solidFill>
                <a:schemeClr val="bg1"/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271D680F-49F5-4A83-95DE-ACC5BD0463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176" y="415069"/>
            <a:ext cx="1609133" cy="134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27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27540C16-2061-4DD5-87F8-D013711D6A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959" y="437500"/>
            <a:ext cx="12224959" cy="7003915"/>
          </a:xfr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4288E773-F6DC-427D-9276-2586D6040739}"/>
              </a:ext>
            </a:extLst>
          </p:cNvPr>
          <p:cNvSpPr/>
          <p:nvPr/>
        </p:nvSpPr>
        <p:spPr>
          <a:xfrm>
            <a:off x="761273" y="1873427"/>
            <a:ext cx="3962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/>
              <a:t>Empresas apoyadas con capital semilla en el 2016 por el CDE.</a:t>
            </a:r>
            <a:endParaRPr lang="es-CO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DD5C20C0-2E67-4BF8-9E33-994CA6F769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5"/>
          <a:stretch/>
        </p:blipFill>
        <p:spPr>
          <a:xfrm>
            <a:off x="8356059" y="3112852"/>
            <a:ext cx="3190673" cy="304936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FEB6DAF6-EE1C-429C-B878-1F37F42A07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334" y="265538"/>
            <a:ext cx="1609133" cy="1342351"/>
          </a:xfrm>
          <a:prstGeom prst="rect">
            <a:avLst/>
          </a:prstGeom>
        </p:spPr>
      </p:pic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xmlns="" id="{16112718-D8BB-4EFF-9125-C0773ADA4176}"/>
              </a:ext>
            </a:extLst>
          </p:cNvPr>
          <p:cNvSpPr/>
          <p:nvPr/>
        </p:nvSpPr>
        <p:spPr>
          <a:xfrm>
            <a:off x="525295" y="2607012"/>
            <a:ext cx="7363837" cy="28696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8 CuadroTexto">
            <a:extLst>
              <a:ext uri="{FF2B5EF4-FFF2-40B4-BE49-F238E27FC236}">
                <a16:creationId xmlns:a16="http://schemas.microsoft.com/office/drawing/2014/main" xmlns="" id="{150A6244-4F3C-4EF7-B495-ECF656FA845F}"/>
              </a:ext>
            </a:extLst>
          </p:cNvPr>
          <p:cNvSpPr txBox="1"/>
          <p:nvPr/>
        </p:nvSpPr>
        <p:spPr>
          <a:xfrm>
            <a:off x="828296" y="2785296"/>
            <a:ext cx="71483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600" b="1" dirty="0">
                <a:solidFill>
                  <a:schemeClr val="bg1"/>
                </a:solidFill>
              </a:rPr>
              <a:t>Emprendimientos:</a:t>
            </a:r>
          </a:p>
          <a:p>
            <a:pPr lvl="0" algn="just"/>
            <a:r>
              <a:rPr lang="es-CO" sz="1600" dirty="0">
                <a:solidFill>
                  <a:schemeClr val="bg1"/>
                </a:solidFill>
              </a:rPr>
              <a:t>GRANJA ECOTURÍSTICA KAKATOKA</a:t>
            </a:r>
          </a:p>
          <a:p>
            <a:pPr lvl="0" algn="just"/>
            <a:r>
              <a:rPr lang="es-CO" sz="1600" dirty="0">
                <a:solidFill>
                  <a:schemeClr val="bg1"/>
                </a:solidFill>
              </a:rPr>
              <a:t>ABONOS TIERRA BUENA</a:t>
            </a:r>
          </a:p>
          <a:p>
            <a:pPr algn="just"/>
            <a:r>
              <a:rPr lang="es-CO" sz="1600" b="1" dirty="0">
                <a:solidFill>
                  <a:schemeClr val="bg1"/>
                </a:solidFill>
              </a:rPr>
              <a:t>Fortalecimiento</a:t>
            </a:r>
          </a:p>
          <a:p>
            <a:pPr lvl="0" algn="just"/>
            <a:r>
              <a:rPr lang="es-CO" sz="1600" dirty="0">
                <a:solidFill>
                  <a:schemeClr val="bg1"/>
                </a:solidFill>
              </a:rPr>
              <a:t>CÁRNICO DEL PIEDEMONTE ARAUCANO</a:t>
            </a:r>
          </a:p>
          <a:p>
            <a:pPr lvl="0" algn="just"/>
            <a:r>
              <a:rPr lang="es-CO" sz="1600" dirty="0">
                <a:solidFill>
                  <a:schemeClr val="bg1"/>
                </a:solidFill>
              </a:rPr>
              <a:t>CACHAMA DEL PALMAR</a:t>
            </a:r>
          </a:p>
          <a:p>
            <a:pPr algn="just"/>
            <a:r>
              <a:rPr lang="es-CO" sz="1600" b="1" dirty="0">
                <a:solidFill>
                  <a:schemeClr val="bg1"/>
                </a:solidFill>
              </a:rPr>
              <a:t>Grandes proyectos</a:t>
            </a:r>
          </a:p>
          <a:p>
            <a:pPr lvl="0" algn="just"/>
            <a:r>
              <a:rPr lang="es-CO" sz="1600" dirty="0">
                <a:solidFill>
                  <a:schemeClr val="bg1"/>
                </a:solidFill>
              </a:rPr>
              <a:t>COOLACTAME</a:t>
            </a:r>
          </a:p>
          <a:p>
            <a:pPr lvl="0" algn="just"/>
            <a:r>
              <a:rPr lang="es-CO" sz="1600" dirty="0">
                <a:solidFill>
                  <a:schemeClr val="bg1"/>
                </a:solidFill>
              </a:rPr>
              <a:t>APROCOLPA</a:t>
            </a:r>
          </a:p>
        </p:txBody>
      </p:sp>
    </p:spTree>
    <p:extLst>
      <p:ext uri="{BB962C8B-B14F-4D97-AF65-F5344CB8AC3E}">
        <p14:creationId xmlns:p14="http://schemas.microsoft.com/office/powerpoint/2010/main" val="3903336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27540C16-2061-4DD5-87F8-D013711D6A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4959" cy="7003915"/>
          </a:xfr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57CF17BC-3B36-4F9C-A4FC-E0061FB877DF}"/>
              </a:ext>
            </a:extLst>
          </p:cNvPr>
          <p:cNvSpPr/>
          <p:nvPr/>
        </p:nvSpPr>
        <p:spPr>
          <a:xfrm>
            <a:off x="710118" y="1747631"/>
            <a:ext cx="705255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1600" b="1" dirty="0"/>
              <a:t>APOYO A LA PROMOCIÓN DE ESTRATEGIAS QUE GENEREN APROPIACION Y MASIFICACION DE LA CULTURA DE TECNOLOGIAS DE LA INFORMACION EN EL DEPARTAMENTO DE ARAUCA.</a:t>
            </a:r>
          </a:p>
          <a:p>
            <a:endParaRPr lang="es-CO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752883E8-F307-4159-96C4-4DEAF586A81E}"/>
              </a:ext>
            </a:extLst>
          </p:cNvPr>
          <p:cNvSpPr txBox="1"/>
          <p:nvPr/>
        </p:nvSpPr>
        <p:spPr>
          <a:xfrm>
            <a:off x="3190672" y="4212077"/>
            <a:ext cx="3229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 </a:t>
            </a:r>
            <a:r>
              <a:rPr lang="es-ES" b="1" dirty="0"/>
              <a:t>CUATRO (04) MESES</a:t>
            </a:r>
            <a:endParaRPr lang="es-CO" b="1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F14EA25B-C914-479A-A761-DBDDC1B15442}"/>
              </a:ext>
            </a:extLst>
          </p:cNvPr>
          <p:cNvSpPr txBox="1"/>
          <p:nvPr/>
        </p:nvSpPr>
        <p:spPr>
          <a:xfrm>
            <a:off x="2787162" y="3370074"/>
            <a:ext cx="3226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/>
              <a:t>149.872.</a:t>
            </a:r>
            <a:r>
              <a:rPr lang="es-ES" sz="2400" b="1" dirty="0"/>
              <a:t>000,00</a:t>
            </a:r>
            <a:endParaRPr lang="es-CO" sz="2400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0A0653C4-AC18-4C3D-9664-A125F273BE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4699" y="2566032"/>
            <a:ext cx="3103122" cy="173359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E2D1F673-65A0-47E2-82C8-B8E63C04EB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4698" y="4766552"/>
            <a:ext cx="3103123" cy="1673159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xmlns="" id="{F989BEE9-5640-4302-9E18-01AFF2ADD770}"/>
              </a:ext>
            </a:extLst>
          </p:cNvPr>
          <p:cNvSpPr/>
          <p:nvPr/>
        </p:nvSpPr>
        <p:spPr>
          <a:xfrm>
            <a:off x="8804752" y="2247218"/>
            <a:ext cx="22461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000" dirty="0"/>
              <a:t>Inclusión social a través de las TIC Tame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35971042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27540C16-2061-4DD5-87F8-D013711D6A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4959" cy="7003915"/>
          </a:xfr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E7054BB9-4465-47E3-808B-2E74B102E341}"/>
              </a:ext>
            </a:extLst>
          </p:cNvPr>
          <p:cNvSpPr/>
          <p:nvPr/>
        </p:nvSpPr>
        <p:spPr>
          <a:xfrm>
            <a:off x="718038" y="1872651"/>
            <a:ext cx="7001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/>
              <a:t>ESTUDIO Y DISEÑOS DE LA CONEXIÓN DE FIBRA OPTICA Y WIFI EN ZONAS ESTRATEGICAS DEL DEPARTAMENTO DE ARAUCA.</a:t>
            </a:r>
          </a:p>
          <a:p>
            <a:r>
              <a:rPr lang="es-CO" dirty="0"/>
              <a:t> </a:t>
            </a:r>
            <a:r>
              <a:rPr lang="es-ES" dirty="0"/>
              <a:t> </a:t>
            </a:r>
            <a:endParaRPr 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DD0F537C-55E8-4660-BC7E-7A5F413B203D}"/>
              </a:ext>
            </a:extLst>
          </p:cNvPr>
          <p:cNvSpPr txBox="1"/>
          <p:nvPr/>
        </p:nvSpPr>
        <p:spPr>
          <a:xfrm>
            <a:off x="2725615" y="3370072"/>
            <a:ext cx="45368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/>
              <a:t>180.000.</a:t>
            </a:r>
            <a:r>
              <a:rPr lang="es-ES" sz="2400" b="1" dirty="0"/>
              <a:t>000 </a:t>
            </a:r>
          </a:p>
          <a:p>
            <a:endParaRPr lang="es-CO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665B69AF-4D25-410A-99FC-53EFEDD20A23}"/>
              </a:ext>
            </a:extLst>
          </p:cNvPr>
          <p:cNvSpPr txBox="1"/>
          <p:nvPr/>
        </p:nvSpPr>
        <p:spPr>
          <a:xfrm>
            <a:off x="3015761" y="4221189"/>
            <a:ext cx="2734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/>
              <a:t>OCHO (08) MESES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86A34598-8989-43D7-8508-B1BA7F1B8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7910" y="4756825"/>
            <a:ext cx="3105144" cy="168288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68A19884-E4D7-42F6-AB20-AD047CE042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7910" y="2602898"/>
            <a:ext cx="3105145" cy="169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9297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27540C16-2061-4DD5-87F8-D013711D6A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4959" cy="7003915"/>
          </a:xfr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72FAD29C-ED87-496D-AD74-F6A8701BCD15}"/>
              </a:ext>
            </a:extLst>
          </p:cNvPr>
          <p:cNvSpPr/>
          <p:nvPr/>
        </p:nvSpPr>
        <p:spPr>
          <a:xfrm>
            <a:off x="632298" y="1841718"/>
            <a:ext cx="718874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400" b="1" dirty="0"/>
              <a:t>IMPLEMENTACION DE ESTRATEGIAS DE PROMOCION Y FORMACION DE LAS RELACIONES ENTRE CIENCIA, TECNOLOGIA Y SOCIEDAD EN EL DEPARTAMENTO DE ARAUCA.</a:t>
            </a:r>
          </a:p>
          <a:p>
            <a:r>
              <a:rPr lang="es-ES" dirty="0"/>
              <a:t> </a:t>
            </a:r>
            <a:endParaRPr 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07BCBFA5-EBCC-4678-A3E9-CA716A851CEC}"/>
              </a:ext>
            </a:extLst>
          </p:cNvPr>
          <p:cNvSpPr txBox="1"/>
          <p:nvPr/>
        </p:nvSpPr>
        <p:spPr>
          <a:xfrm>
            <a:off x="2976664" y="4240941"/>
            <a:ext cx="242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CINCO (05) MESES</a:t>
            </a:r>
            <a:endParaRPr lang="es-CO" b="1" dirty="0"/>
          </a:p>
          <a:p>
            <a:endParaRPr lang="es-CO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4BDBC1CB-C7FA-4EF3-AFAE-97683A1894AD}"/>
              </a:ext>
            </a:extLst>
          </p:cNvPr>
          <p:cNvSpPr txBox="1"/>
          <p:nvPr/>
        </p:nvSpPr>
        <p:spPr>
          <a:xfrm>
            <a:off x="2791838" y="3363778"/>
            <a:ext cx="3560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/>
              <a:t>300.000.</a:t>
            </a:r>
            <a:r>
              <a:rPr lang="es-ES" sz="2400" b="1" dirty="0"/>
              <a:t>000,00</a:t>
            </a:r>
            <a:endParaRPr lang="es-CO" sz="24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BA94297D-C90D-494D-BDEB-7250539B4C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9" y="2595144"/>
            <a:ext cx="3118623" cy="164579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36C0B7AC-8D4A-4E71-8107-56049DC2EB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8213" y="4776281"/>
            <a:ext cx="3112409" cy="166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651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433B9F46-EB8F-423B-B9E1-4CAA30F43D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12192001" cy="6858000"/>
          </a:xfrm>
        </p:spPr>
      </p:pic>
    </p:spTree>
    <p:extLst>
      <p:ext uri="{BB962C8B-B14F-4D97-AF65-F5344CB8AC3E}">
        <p14:creationId xmlns:p14="http://schemas.microsoft.com/office/powerpoint/2010/main" val="39395812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27540C16-2061-4DD5-87F8-D013711D6A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4959" cy="7003915"/>
          </a:xfrm>
        </p:spPr>
      </p:pic>
      <p:sp>
        <p:nvSpPr>
          <p:cNvPr id="3" name="9 CuadroTexto">
            <a:extLst>
              <a:ext uri="{FF2B5EF4-FFF2-40B4-BE49-F238E27FC236}">
                <a16:creationId xmlns:a16="http://schemas.microsoft.com/office/drawing/2014/main" xmlns="" id="{54F192E4-982F-41BA-A65A-82D90B4896BF}"/>
              </a:ext>
            </a:extLst>
          </p:cNvPr>
          <p:cNvSpPr txBox="1"/>
          <p:nvPr/>
        </p:nvSpPr>
        <p:spPr>
          <a:xfrm>
            <a:off x="635217" y="1876369"/>
            <a:ext cx="732182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/>
              <a:t>MEJORAMIENTO DE VIVIENDA SALUDABLE PARA MEJORAR EL ENTORNO Y LA HABITABILIDAD DE LA POBLACION VULNERABLE DEL DEPARTAMENTO DE ARAUCA</a:t>
            </a:r>
          </a:p>
          <a:p>
            <a:endParaRPr lang="es-CO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DFC8BC10-FD14-4049-A9EC-138F060AA30D}"/>
              </a:ext>
            </a:extLst>
          </p:cNvPr>
          <p:cNvSpPr txBox="1"/>
          <p:nvPr/>
        </p:nvSpPr>
        <p:spPr>
          <a:xfrm>
            <a:off x="4463912" y="3969192"/>
            <a:ext cx="38184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100" b="1" dirty="0"/>
              <a:t>LA GOBERNACION DE ARAUCA SE ENCUENTRA EN PROCESO DE NOTIFICACION DE LA RESOLUCION DE  ADMITIDOS Y NO ADMITIDOS. PARA QUE LOS HOGARES POSTULANTES SUBSANEN  Y PUEDAN SER BENEFICIADOS AL SUBSIDO FAMILIAR DE VIVIENDA EN LA MODALIDAD DE MEJORAMIENTO DE VIVIENDA SALUDABLE, PARA BENEFICIAR A 950 HOGARES</a:t>
            </a:r>
            <a:r>
              <a:rPr lang="es-CO" sz="1100" dirty="0"/>
              <a:t>.</a:t>
            </a:r>
            <a:r>
              <a:rPr lang="es-CO" sz="1100" i="1" dirty="0"/>
              <a:t> </a:t>
            </a:r>
            <a:endParaRPr lang="es-CO" sz="1100" dirty="0"/>
          </a:p>
          <a:p>
            <a:pPr algn="just"/>
            <a:endParaRPr lang="es-CO" sz="1100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xmlns="" id="{1089E958-F81C-4793-A327-5A243FA12B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602583"/>
              </p:ext>
            </p:extLst>
          </p:nvPr>
        </p:nvGraphicFramePr>
        <p:xfrm>
          <a:off x="8370278" y="2584938"/>
          <a:ext cx="3156438" cy="38949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069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494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7255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MEJORAMIENTO DE VIVIENDA SALUDABLE 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255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MUNICIPO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u="none" strike="noStrike" dirty="0">
                          <a:effectLst/>
                        </a:rPr>
                        <a:t> NO. DE SUBSIDIOS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154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O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154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ARAUCA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154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ARAUQUITA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154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TAME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154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SARAVENA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154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FORTUL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154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CRAVO NORTE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9755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PUERTO RONDON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154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6DB551C2-66DC-4AE7-A372-32A6D270B0D9}"/>
              </a:ext>
            </a:extLst>
          </p:cNvPr>
          <p:cNvSpPr/>
          <p:nvPr/>
        </p:nvSpPr>
        <p:spPr>
          <a:xfrm>
            <a:off x="2897311" y="3365905"/>
            <a:ext cx="24220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dirty="0"/>
              <a:t>6.000.000.000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80F2F0D2-6746-49F4-BD9C-EA502B16FE6F}"/>
              </a:ext>
            </a:extLst>
          </p:cNvPr>
          <p:cNvSpPr/>
          <p:nvPr/>
        </p:nvSpPr>
        <p:spPr>
          <a:xfrm>
            <a:off x="3067389" y="4246160"/>
            <a:ext cx="1100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 smtClean="0"/>
              <a:t>24 </a:t>
            </a:r>
            <a:r>
              <a:rPr lang="es-CO" dirty="0"/>
              <a:t>MESES</a:t>
            </a:r>
          </a:p>
        </p:txBody>
      </p:sp>
    </p:spTree>
    <p:extLst>
      <p:ext uri="{BB962C8B-B14F-4D97-AF65-F5344CB8AC3E}">
        <p14:creationId xmlns:p14="http://schemas.microsoft.com/office/powerpoint/2010/main" val="22755443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27540C16-2061-4DD5-87F8-D013711D6A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4959" cy="7003915"/>
          </a:xfr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A623F33B-ADC1-4212-883D-056C914A6D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773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B2AE458D-8DD7-4B57-B46F-568C6342CE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127"/>
            <a:ext cx="12189464" cy="6857999"/>
          </a:xfr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5DFC7667-A31D-40F4-93D2-50443C5B8188}"/>
              </a:ext>
            </a:extLst>
          </p:cNvPr>
          <p:cNvSpPr/>
          <p:nvPr/>
        </p:nvSpPr>
        <p:spPr>
          <a:xfrm>
            <a:off x="782515" y="1732084"/>
            <a:ext cx="7236069" cy="49237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11D82320-A870-45AB-80FF-39E70394E883}"/>
              </a:ext>
            </a:extLst>
          </p:cNvPr>
          <p:cNvSpPr txBox="1"/>
          <p:nvPr/>
        </p:nvSpPr>
        <p:spPr>
          <a:xfrm>
            <a:off x="538669" y="1837592"/>
            <a:ext cx="7567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    CONVENIO </a:t>
            </a:r>
            <a:r>
              <a:rPr lang="es-CO" b="1" dirty="0"/>
              <a:t>MINISTERIO TICS</a:t>
            </a:r>
          </a:p>
          <a:p>
            <a:endParaRPr lang="es-CO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26C06AD7-2BDD-4AB7-AD88-AB68801D6C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0823" y="2569058"/>
            <a:ext cx="3063714" cy="162356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2ECD0F2D-7DCD-4C6D-BE48-B4EA9C327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2951" y="4651890"/>
            <a:ext cx="3051586" cy="167109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xmlns="" id="{A5F5F0E8-C7E0-438C-B859-C8FCC45AC867}"/>
              </a:ext>
            </a:extLst>
          </p:cNvPr>
          <p:cNvSpPr/>
          <p:nvPr/>
        </p:nvSpPr>
        <p:spPr>
          <a:xfrm>
            <a:off x="538668" y="3701465"/>
            <a:ext cx="77237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/>
              <a:t>INSTALACION DE SEIS ZONAS WI-FI EN ZONAS URBANAS DE ARAUCA, TAME, ARAUQUITA Y SARAVENA</a:t>
            </a:r>
            <a:endParaRPr lang="es-CO" b="1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xmlns="" id="{3C01CBA0-2228-4741-9033-69E7003DE9D3}"/>
              </a:ext>
            </a:extLst>
          </p:cNvPr>
          <p:cNvSpPr/>
          <p:nvPr/>
        </p:nvSpPr>
        <p:spPr>
          <a:xfrm>
            <a:off x="538668" y="4412794"/>
            <a:ext cx="71293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b="1" dirty="0"/>
              <a:t>Disminución de brechas tecnológicas mediante el servicio de internet gratis en zonas urbanas. Dos en Tame.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90215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34BA819-042E-4B50-ABB0-7B7E542C2A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4667BFAD-2290-4936-A1F6-B1EC6CC932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03BDA200-ECB5-47E7-B968-8F852EA214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038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526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B2AE458D-8DD7-4B57-B46F-568C6342CE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508" y="1"/>
            <a:ext cx="12189464" cy="6857999"/>
          </a:xfr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5DFC7667-A31D-40F4-93D2-50443C5B8188}"/>
              </a:ext>
            </a:extLst>
          </p:cNvPr>
          <p:cNvSpPr/>
          <p:nvPr/>
        </p:nvSpPr>
        <p:spPr>
          <a:xfrm>
            <a:off x="782515" y="1732084"/>
            <a:ext cx="7236069" cy="49237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11D82320-A870-45AB-80FF-39E70394E883}"/>
              </a:ext>
            </a:extLst>
          </p:cNvPr>
          <p:cNvSpPr txBox="1"/>
          <p:nvPr/>
        </p:nvSpPr>
        <p:spPr>
          <a:xfrm>
            <a:off x="782515" y="1776048"/>
            <a:ext cx="7323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/>
              <a:t>PROYECTO PRESENTADO A COLCIENCIAS: </a:t>
            </a:r>
            <a:r>
              <a:rPr lang="es-ES" sz="1400" b="1" dirty="0"/>
              <a:t>FORMACIÓN DE TALENTO HUMANO DE ALTO NIVEL EN EL DEPARTAMENTO DE ARAUCA.</a:t>
            </a:r>
            <a:endParaRPr lang="es-CO" sz="1400" b="1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D9251A0B-868B-429A-A7F3-C04747B9D9F5}"/>
              </a:ext>
            </a:extLst>
          </p:cNvPr>
          <p:cNvSpPr/>
          <p:nvPr/>
        </p:nvSpPr>
        <p:spPr>
          <a:xfrm>
            <a:off x="586153" y="3839970"/>
            <a:ext cx="720383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CO" dirty="0"/>
              <a:t>Otorgar apoyo financiero a 40 profesionales colombianos para realizar  estudios de maestría  investigativa, en Colombia y en el exterior.</a:t>
            </a:r>
          </a:p>
          <a:p>
            <a:pPr algn="just"/>
            <a:endParaRPr lang="es-CO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dirty="0"/>
              <a:t>Incrementar el número de profesionales formados  en maestrías investigativas.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150EB9E2-8D00-45ED-BE48-DDB6D2769F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2223" y="2569106"/>
            <a:ext cx="3143272" cy="1633243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03CC9A0A-10F9-4B43-A11A-2E20CF5C87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7389" y="4679004"/>
            <a:ext cx="2972941" cy="163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8703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B2AE458D-8DD7-4B57-B46F-568C6342CE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3735"/>
            <a:ext cx="12189464" cy="6857999"/>
          </a:xfr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5DFC7667-A31D-40F4-93D2-50443C5B8188}"/>
              </a:ext>
            </a:extLst>
          </p:cNvPr>
          <p:cNvSpPr/>
          <p:nvPr/>
        </p:nvSpPr>
        <p:spPr>
          <a:xfrm>
            <a:off x="651753" y="1508344"/>
            <a:ext cx="7470842" cy="49237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9 CuadroTexto">
            <a:extLst>
              <a:ext uri="{FF2B5EF4-FFF2-40B4-BE49-F238E27FC236}">
                <a16:creationId xmlns:a16="http://schemas.microsoft.com/office/drawing/2014/main" xmlns="" id="{555AAC68-96EB-4D89-819F-3E5BE1136099}"/>
              </a:ext>
            </a:extLst>
          </p:cNvPr>
          <p:cNvSpPr txBox="1"/>
          <p:nvPr/>
        </p:nvSpPr>
        <p:spPr>
          <a:xfrm>
            <a:off x="900275" y="1508344"/>
            <a:ext cx="722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400" b="1" dirty="0"/>
              <a:t>PROYECTO PRESENTADO A COLCIENCIAS: </a:t>
            </a:r>
            <a:r>
              <a:rPr lang="es-CO" sz="1400" b="1" i="1" dirty="0"/>
              <a:t>ESTUDIO DE PREFACTIBILIDAD PARA LA CREACIÓN DE UN CENTRO DE DESARROLLO TECNOLÓGICO PECUARIO EN EL DEPARTAMENTO DE ARAUCA</a:t>
            </a:r>
            <a:r>
              <a:rPr lang="es-ES" sz="1400" b="1" dirty="0"/>
              <a:t>.</a:t>
            </a:r>
            <a:r>
              <a:rPr lang="es-CO" sz="1400" b="1" dirty="0"/>
              <a:t> </a:t>
            </a:r>
          </a:p>
        </p:txBody>
      </p:sp>
      <p:sp>
        <p:nvSpPr>
          <p:cNvPr id="14" name="10 CuadroTexto">
            <a:extLst>
              <a:ext uri="{FF2B5EF4-FFF2-40B4-BE49-F238E27FC236}">
                <a16:creationId xmlns:a16="http://schemas.microsoft.com/office/drawing/2014/main" xmlns="" id="{DF038279-502B-4B0B-A8A7-7B5609B49204}"/>
              </a:ext>
            </a:extLst>
          </p:cNvPr>
          <p:cNvSpPr txBox="1"/>
          <p:nvPr/>
        </p:nvSpPr>
        <p:spPr>
          <a:xfrm>
            <a:off x="526230" y="3442345"/>
            <a:ext cx="7810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dirty="0"/>
              <a:t>Identificar las tecnologías y generar conocimiento para desarrollar y asegurar el uso adecuado y sostenible del sector pecuario en el departamento.</a:t>
            </a:r>
            <a:endParaRPr lang="es-CO" dirty="0"/>
          </a:p>
        </p:txBody>
      </p:sp>
      <p:sp>
        <p:nvSpPr>
          <p:cNvPr id="15" name="11 CuadroTexto">
            <a:extLst>
              <a:ext uri="{FF2B5EF4-FFF2-40B4-BE49-F238E27FC236}">
                <a16:creationId xmlns:a16="http://schemas.microsoft.com/office/drawing/2014/main" xmlns="" id="{1A073AD4-4A8E-434B-8BFB-1FA89D219DE0}"/>
              </a:ext>
            </a:extLst>
          </p:cNvPr>
          <p:cNvSpPr txBox="1"/>
          <p:nvPr/>
        </p:nvSpPr>
        <p:spPr>
          <a:xfrm>
            <a:off x="526230" y="4278127"/>
            <a:ext cx="7596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CO" dirty="0"/>
              <a:t>Contribuir al desarrollo productivo y la solución de los desafíos sociales del departamento, a través de la Ciencia, la tecnología y la Innovación Investigación.</a:t>
            </a:r>
            <a:endParaRPr lang="es-CO" b="1" dirty="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xmlns="" id="{C3EA6414-CEB0-4D17-B9F0-7D2946A3AC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6603" y="4494179"/>
            <a:ext cx="3180945" cy="170234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xmlns="" id="{8E4FDEB8-27F3-4007-8D54-5D63EFFB28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6602" y="2380774"/>
            <a:ext cx="3180945" cy="1695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0548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B2AE458D-8DD7-4B57-B46F-568C6342CE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89464" cy="6857999"/>
          </a:xfr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5DFC7667-A31D-40F4-93D2-50443C5B8188}"/>
              </a:ext>
            </a:extLst>
          </p:cNvPr>
          <p:cNvSpPr/>
          <p:nvPr/>
        </p:nvSpPr>
        <p:spPr>
          <a:xfrm>
            <a:off x="782515" y="1732084"/>
            <a:ext cx="7236069" cy="49237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9 CuadroTexto">
            <a:extLst>
              <a:ext uri="{FF2B5EF4-FFF2-40B4-BE49-F238E27FC236}">
                <a16:creationId xmlns:a16="http://schemas.microsoft.com/office/drawing/2014/main" xmlns="" id="{68C866FC-D0A6-480C-9CA4-EB53877B0E9D}"/>
              </a:ext>
            </a:extLst>
          </p:cNvPr>
          <p:cNvSpPr txBox="1"/>
          <p:nvPr/>
        </p:nvSpPr>
        <p:spPr>
          <a:xfrm>
            <a:off x="757211" y="1701234"/>
            <a:ext cx="7286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400" b="1" dirty="0"/>
              <a:t>PROYECTO PRESENTADO A COLCIENCIAS: ESTUDIO PARA DETERMINAR LA PREFACTIBILIDAD DE LA CONSTRUCCIÓN DEL JARDÍN </a:t>
            </a:r>
            <a:r>
              <a:rPr lang="es-CO" sz="1400" b="1" dirty="0" smtClean="0"/>
              <a:t>BOTÁNICO. </a:t>
            </a:r>
            <a:endParaRPr lang="es-CO" sz="1400" b="1" dirty="0"/>
          </a:p>
        </p:txBody>
      </p:sp>
      <p:sp>
        <p:nvSpPr>
          <p:cNvPr id="14" name="10 CuadroTexto">
            <a:extLst>
              <a:ext uri="{FF2B5EF4-FFF2-40B4-BE49-F238E27FC236}">
                <a16:creationId xmlns:a16="http://schemas.microsoft.com/office/drawing/2014/main" xmlns="" id="{166A8935-D996-42F6-9BE0-F8989ED4DAC2}"/>
              </a:ext>
            </a:extLst>
          </p:cNvPr>
          <p:cNvSpPr txBox="1"/>
          <p:nvPr/>
        </p:nvSpPr>
        <p:spPr>
          <a:xfrm>
            <a:off x="390401" y="3748175"/>
            <a:ext cx="7653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es-ES_tradnl" dirty="0"/>
              <a:t>Fortalecer los procesos de Apropiación Social de la Ciencia Tecnología e Innovación en el departamento de Arauca.</a:t>
            </a:r>
            <a:endParaRPr lang="es-CO" dirty="0"/>
          </a:p>
        </p:txBody>
      </p:sp>
      <p:sp>
        <p:nvSpPr>
          <p:cNvPr id="15" name="11 CuadroTexto">
            <a:extLst>
              <a:ext uri="{FF2B5EF4-FFF2-40B4-BE49-F238E27FC236}">
                <a16:creationId xmlns:a16="http://schemas.microsoft.com/office/drawing/2014/main" xmlns="" id="{DF3FF8F6-33F1-417C-8BB7-13216652C84F}"/>
              </a:ext>
            </a:extLst>
          </p:cNvPr>
          <p:cNvSpPr txBox="1"/>
          <p:nvPr/>
        </p:nvSpPr>
        <p:spPr>
          <a:xfrm>
            <a:off x="390402" y="4511779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_tradnl" dirty="0"/>
              <a:t>El Jardín Botánico </a:t>
            </a:r>
            <a:r>
              <a:rPr lang="es-ES_tradnl" dirty="0" smtClean="0"/>
              <a:t> </a:t>
            </a:r>
            <a:r>
              <a:rPr lang="es-ES_tradnl" dirty="0"/>
              <a:t>busca generar estrategias de Apropiación Social de Ciencia, Tecnología e Innovación, a través de la participación ciudadana.</a:t>
            </a:r>
            <a:endParaRPr lang="es-CO" b="1" dirty="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xmlns="" id="{E3167DEF-B7FD-4D35-8EC3-7A5FCE5FB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5743" y="4584904"/>
            <a:ext cx="3275056" cy="1780727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xmlns="" id="{9C8F3107-E24B-4FEB-82ED-FEB442749A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3283" y="2561175"/>
            <a:ext cx="3140679" cy="168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054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B2AE458D-8DD7-4B57-B46F-568C6342CE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89464" cy="6857999"/>
          </a:xfr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5DFC7667-A31D-40F4-93D2-50443C5B8188}"/>
              </a:ext>
            </a:extLst>
          </p:cNvPr>
          <p:cNvSpPr/>
          <p:nvPr/>
        </p:nvSpPr>
        <p:spPr>
          <a:xfrm>
            <a:off x="782515" y="1732084"/>
            <a:ext cx="7236069" cy="49237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dirty="0"/>
          </a:p>
        </p:txBody>
      </p:sp>
      <p:sp>
        <p:nvSpPr>
          <p:cNvPr id="13" name="9 CuadroTexto">
            <a:extLst>
              <a:ext uri="{FF2B5EF4-FFF2-40B4-BE49-F238E27FC236}">
                <a16:creationId xmlns:a16="http://schemas.microsoft.com/office/drawing/2014/main" xmlns="" id="{68C866FC-D0A6-480C-9CA4-EB53877B0E9D}"/>
              </a:ext>
            </a:extLst>
          </p:cNvPr>
          <p:cNvSpPr txBox="1"/>
          <p:nvPr/>
        </p:nvSpPr>
        <p:spPr>
          <a:xfrm>
            <a:off x="757211" y="1701234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Tramite del convenio BANCOLDEX para crédito empresarial de fomento.</a:t>
            </a:r>
          </a:p>
        </p:txBody>
      </p:sp>
      <p:pic>
        <p:nvPicPr>
          <p:cNvPr id="8" name="Picture 2" descr="Resultado de imagen para convenio bancoldex">
            <a:extLst>
              <a:ext uri="{FF2B5EF4-FFF2-40B4-BE49-F238E27FC236}">
                <a16:creationId xmlns:a16="http://schemas.microsoft.com/office/drawing/2014/main" xmlns="" id="{9E3C37B1-9C29-4D63-B3CE-AA4E652B9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411" y="4760150"/>
            <a:ext cx="2417198" cy="130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Resultado de imagen para fomento empresarial">
            <a:extLst>
              <a:ext uri="{FF2B5EF4-FFF2-40B4-BE49-F238E27FC236}">
                <a16:creationId xmlns:a16="http://schemas.microsoft.com/office/drawing/2014/main" xmlns="" id="{8531F04F-E25F-435C-9B0A-E89EA4769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411" y="2549818"/>
            <a:ext cx="2390775" cy="164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29270DBD-45C7-47A3-A8A7-516159ADB43D}"/>
              </a:ext>
            </a:extLst>
          </p:cNvPr>
          <p:cNvSpPr txBox="1"/>
          <p:nvPr/>
        </p:nvSpPr>
        <p:spPr>
          <a:xfrm>
            <a:off x="661481" y="3891064"/>
            <a:ext cx="6157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dirty="0"/>
              <a:t>Crecimiento económico de la Región.</a:t>
            </a:r>
          </a:p>
        </p:txBody>
      </p:sp>
    </p:spTree>
    <p:extLst>
      <p:ext uri="{BB962C8B-B14F-4D97-AF65-F5344CB8AC3E}">
        <p14:creationId xmlns:p14="http://schemas.microsoft.com/office/powerpoint/2010/main" val="7927353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B2AE458D-8DD7-4B57-B46F-568C6342CE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89464" cy="6857999"/>
          </a:xfr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5DFC7667-A31D-40F4-93D2-50443C5B8188}"/>
              </a:ext>
            </a:extLst>
          </p:cNvPr>
          <p:cNvSpPr/>
          <p:nvPr/>
        </p:nvSpPr>
        <p:spPr>
          <a:xfrm>
            <a:off x="782515" y="1732084"/>
            <a:ext cx="7236069" cy="49237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10 CuadroTexto">
            <a:extLst>
              <a:ext uri="{FF2B5EF4-FFF2-40B4-BE49-F238E27FC236}">
                <a16:creationId xmlns:a16="http://schemas.microsoft.com/office/drawing/2014/main" xmlns="" id="{332FADE0-72A1-4687-B227-70C6240D8CA0}"/>
              </a:ext>
            </a:extLst>
          </p:cNvPr>
          <p:cNvSpPr txBox="1"/>
          <p:nvPr/>
        </p:nvSpPr>
        <p:spPr>
          <a:xfrm>
            <a:off x="751786" y="1653370"/>
            <a:ext cx="72667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Representación en el OCAD de la Región Llano como Secretaría Técnica durante la vigencia 2016-2017.</a:t>
            </a:r>
          </a:p>
          <a:p>
            <a:endParaRPr lang="es-CO" dirty="0"/>
          </a:p>
        </p:txBody>
      </p:sp>
      <p:sp>
        <p:nvSpPr>
          <p:cNvPr id="8" name="11 CuadroTexto">
            <a:extLst>
              <a:ext uri="{FF2B5EF4-FFF2-40B4-BE49-F238E27FC236}">
                <a16:creationId xmlns:a16="http://schemas.microsoft.com/office/drawing/2014/main" xmlns="" id="{9FE949CC-39EE-4CA7-BB2F-F89AC511B446}"/>
              </a:ext>
            </a:extLst>
          </p:cNvPr>
          <p:cNvSpPr txBox="1"/>
          <p:nvPr/>
        </p:nvSpPr>
        <p:spPr>
          <a:xfrm>
            <a:off x="395536" y="4137373"/>
            <a:ext cx="7697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dirty="0"/>
              <a:t>Mejoramiento de la Calidad de Vida de la población de los Departamentos de Arauca, Casanare, Vichada, Guainía, Meta, Guaviare y Vaupés. 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DE86457F-B25D-4C11-BF6C-A33443E48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4154" y="2557244"/>
            <a:ext cx="3015574" cy="162015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80C1839E-2305-4C2D-AEBC-D3C4266DC5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5428" y="4514668"/>
            <a:ext cx="2392742" cy="2148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0196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B2AE458D-8DD7-4B57-B46F-568C6342CE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7" y="1"/>
            <a:ext cx="12189464" cy="6857999"/>
          </a:xfr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5DFC7667-A31D-40F4-93D2-50443C5B8188}"/>
              </a:ext>
            </a:extLst>
          </p:cNvPr>
          <p:cNvSpPr/>
          <p:nvPr/>
        </p:nvSpPr>
        <p:spPr>
          <a:xfrm>
            <a:off x="782515" y="1732084"/>
            <a:ext cx="7236069" cy="49237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9 CuadroTexto">
            <a:extLst>
              <a:ext uri="{FF2B5EF4-FFF2-40B4-BE49-F238E27FC236}">
                <a16:creationId xmlns:a16="http://schemas.microsoft.com/office/drawing/2014/main" xmlns="" id="{68C866FC-D0A6-480C-9CA4-EB53877B0E9D}"/>
              </a:ext>
            </a:extLst>
          </p:cNvPr>
          <p:cNvSpPr txBox="1"/>
          <p:nvPr/>
        </p:nvSpPr>
        <p:spPr>
          <a:xfrm>
            <a:off x="757211" y="1701234"/>
            <a:ext cx="72866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000" b="1" dirty="0" smtClean="0"/>
              <a:t>Acciones para </a:t>
            </a:r>
            <a:r>
              <a:rPr lang="es-CO" sz="2000" b="1" dirty="0"/>
              <a:t>el Desarrollo del </a:t>
            </a:r>
            <a:r>
              <a:rPr lang="es-CO" sz="2000" b="1" dirty="0" smtClean="0"/>
              <a:t>Departamento.</a:t>
            </a:r>
            <a:endParaRPr lang="es-CO" sz="2000" b="1" dirty="0"/>
          </a:p>
        </p:txBody>
      </p:sp>
      <p:sp>
        <p:nvSpPr>
          <p:cNvPr id="6" name="10 CuadroTexto">
            <a:extLst>
              <a:ext uri="{FF2B5EF4-FFF2-40B4-BE49-F238E27FC236}">
                <a16:creationId xmlns:a16="http://schemas.microsoft.com/office/drawing/2014/main" xmlns="" id="{54CCA075-E802-43B6-9BE5-AA292AEDB190}"/>
              </a:ext>
            </a:extLst>
          </p:cNvPr>
          <p:cNvSpPr txBox="1"/>
          <p:nvPr/>
        </p:nvSpPr>
        <p:spPr>
          <a:xfrm>
            <a:off x="352821" y="3925687"/>
            <a:ext cx="57815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sz="1600" dirty="0"/>
              <a:t>Participación y atención al proyecto de investigación de la Universidad Industrial de Santander en plantas aromáticas.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sz="1600" dirty="0"/>
              <a:t>Construcción del PAED de Ciencia, Tecnología e Innovación.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sz="1600" dirty="0"/>
              <a:t>Gestión ante Ecopetrol para capital semilla a los empresarios.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  <a:p>
            <a:endParaRPr lang="es-CO" dirty="0"/>
          </a:p>
        </p:txBody>
      </p:sp>
      <p:pic>
        <p:nvPicPr>
          <p:cNvPr id="8" name="Picture 2" descr="Resultado de imagen para proyecto de investigacion plantas aromaticas uis">
            <a:extLst>
              <a:ext uri="{FF2B5EF4-FFF2-40B4-BE49-F238E27FC236}">
                <a16:creationId xmlns:a16="http://schemas.microsoft.com/office/drawing/2014/main" xmlns="" id="{85D7F0FD-9148-48EF-80B3-E3455E7BEF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515" y="4490247"/>
            <a:ext cx="3161489" cy="188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magen relacionada">
            <a:extLst>
              <a:ext uri="{FF2B5EF4-FFF2-40B4-BE49-F238E27FC236}">
                <a16:creationId xmlns:a16="http://schemas.microsoft.com/office/drawing/2014/main" xmlns="" id="{2677336E-010B-4D8D-8DBA-894EA656C0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515" y="2509736"/>
            <a:ext cx="3161489" cy="170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Imagen relacionada">
            <a:extLst>
              <a:ext uri="{FF2B5EF4-FFF2-40B4-BE49-F238E27FC236}">
                <a16:creationId xmlns:a16="http://schemas.microsoft.com/office/drawing/2014/main" xmlns="" id="{300CBC03-B70A-4F69-8B52-6692EF1957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350" y="3508364"/>
            <a:ext cx="2455162" cy="175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3612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B2AE458D-8DD7-4B57-B46F-568C6342CE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8" y="1"/>
            <a:ext cx="12189464" cy="6857999"/>
          </a:xfr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5DFC7667-A31D-40F4-93D2-50443C5B8188}"/>
              </a:ext>
            </a:extLst>
          </p:cNvPr>
          <p:cNvSpPr/>
          <p:nvPr/>
        </p:nvSpPr>
        <p:spPr>
          <a:xfrm>
            <a:off x="782515" y="1732084"/>
            <a:ext cx="7236069" cy="49237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9 CuadroTexto">
            <a:extLst>
              <a:ext uri="{FF2B5EF4-FFF2-40B4-BE49-F238E27FC236}">
                <a16:creationId xmlns:a16="http://schemas.microsoft.com/office/drawing/2014/main" xmlns="" id="{68C866FC-D0A6-480C-9CA4-EB53877B0E9D}"/>
              </a:ext>
            </a:extLst>
          </p:cNvPr>
          <p:cNvSpPr txBox="1"/>
          <p:nvPr/>
        </p:nvSpPr>
        <p:spPr>
          <a:xfrm>
            <a:off x="757211" y="1701234"/>
            <a:ext cx="7286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/>
              <a:t>Construcción de circulares peatonales y vehiculares sector Villa Olímpica – Mausoleo los Lanceros en el Municipio de Tame, Departamento de Arauca.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F2A2B4B3-D24B-4DB5-AE2E-89791F1D6611}"/>
              </a:ext>
            </a:extLst>
          </p:cNvPr>
          <p:cNvSpPr txBox="1"/>
          <p:nvPr/>
        </p:nvSpPr>
        <p:spPr>
          <a:xfrm>
            <a:off x="327540" y="3875121"/>
            <a:ext cx="8069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dirty="0"/>
              <a:t>Mejoramiento de la movilidad peatonal del municipio de Tame.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dirty="0"/>
              <a:t>Este proyecto fue aprobado por el OCAD del Municipio de Tame y actualmente se esta en el proceso de autorizarle vigencia futura por parte del Departamento para realizar posteriormente la transferencia del recurso al municipio.</a:t>
            </a:r>
          </a:p>
        </p:txBody>
      </p:sp>
      <p:pic>
        <p:nvPicPr>
          <p:cNvPr id="2050" name="Picture 2" descr="Resultado de imagen para circulares peatonales">
            <a:extLst>
              <a:ext uri="{FF2B5EF4-FFF2-40B4-BE49-F238E27FC236}">
                <a16:creationId xmlns:a16="http://schemas.microsoft.com/office/drawing/2014/main" xmlns="" id="{80AC6EB0-5611-4786-9FB9-55C1EAA710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47" t="21525" r="5441" b="22322"/>
          <a:stretch/>
        </p:blipFill>
        <p:spPr bwMode="auto">
          <a:xfrm>
            <a:off x="8396654" y="2549769"/>
            <a:ext cx="3077308" cy="1644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circulares peatonales">
            <a:extLst>
              <a:ext uri="{FF2B5EF4-FFF2-40B4-BE49-F238E27FC236}">
                <a16:creationId xmlns:a16="http://schemas.microsoft.com/office/drawing/2014/main" xmlns="" id="{DA89613A-8A14-41A4-ABDA-7EB8C5BCA4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834" r="2286" b="13225"/>
          <a:stretch/>
        </p:blipFill>
        <p:spPr bwMode="auto">
          <a:xfrm>
            <a:off x="8396655" y="4633546"/>
            <a:ext cx="3006968" cy="166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1099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B2AE458D-8DD7-4B57-B46F-568C6342CE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8" y="1"/>
            <a:ext cx="12189464" cy="6857999"/>
          </a:xfr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5DFC7667-A31D-40F4-93D2-50443C5B8188}"/>
              </a:ext>
            </a:extLst>
          </p:cNvPr>
          <p:cNvSpPr/>
          <p:nvPr/>
        </p:nvSpPr>
        <p:spPr>
          <a:xfrm>
            <a:off x="782515" y="1732084"/>
            <a:ext cx="7236069" cy="49237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9 CuadroTexto">
            <a:extLst>
              <a:ext uri="{FF2B5EF4-FFF2-40B4-BE49-F238E27FC236}">
                <a16:creationId xmlns:a16="http://schemas.microsoft.com/office/drawing/2014/main" xmlns="" id="{68C866FC-D0A6-480C-9CA4-EB53877B0E9D}"/>
              </a:ext>
            </a:extLst>
          </p:cNvPr>
          <p:cNvSpPr txBox="1"/>
          <p:nvPr/>
        </p:nvSpPr>
        <p:spPr>
          <a:xfrm>
            <a:off x="757211" y="1701234"/>
            <a:ext cx="7286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b="1" dirty="0"/>
              <a:t>“</a:t>
            </a:r>
            <a:r>
              <a:rPr lang="es-CO" sz="1400" b="1" dirty="0"/>
              <a:t>FORTALECIMIENTO  DE  LA COMISIÓN REGIONAL DE COMPETITIVIDAD DEL DEPARTAMENTO DE ARAUCA”.</a:t>
            </a:r>
            <a:r>
              <a:rPr lang="es-CO" sz="1200" b="1" dirty="0"/>
              <a:t> </a:t>
            </a:r>
          </a:p>
        </p:txBody>
      </p:sp>
      <p:pic>
        <p:nvPicPr>
          <p:cNvPr id="8" name="Picture 2" descr="Resultado de imagen para comision regional de competitividad arauca">
            <a:extLst>
              <a:ext uri="{FF2B5EF4-FFF2-40B4-BE49-F238E27FC236}">
                <a16:creationId xmlns:a16="http://schemas.microsoft.com/office/drawing/2014/main" xmlns="" id="{91C1C6F3-4162-4EFC-8B25-1DFD6FD90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483" y="2565155"/>
            <a:ext cx="3165231" cy="176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Resultado de imagen para comision regional de competitividad arauca">
            <a:extLst>
              <a:ext uri="{FF2B5EF4-FFF2-40B4-BE49-F238E27FC236}">
                <a16:creationId xmlns:a16="http://schemas.microsoft.com/office/drawing/2014/main" xmlns="" id="{034BD8EF-D4B3-44CD-89A9-5A1616B217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483" y="4736540"/>
            <a:ext cx="3165231" cy="1743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C6149B9D-7319-425C-A782-ED3933F70713}"/>
              </a:ext>
            </a:extLst>
          </p:cNvPr>
          <p:cNvSpPr txBox="1"/>
          <p:nvPr/>
        </p:nvSpPr>
        <p:spPr>
          <a:xfrm>
            <a:off x="782515" y="3959157"/>
            <a:ext cx="6659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dirty="0"/>
              <a:t>Fortalecimiento y fomento de la competitividad para la región.</a:t>
            </a:r>
          </a:p>
        </p:txBody>
      </p:sp>
    </p:spTree>
    <p:extLst>
      <p:ext uri="{BB962C8B-B14F-4D97-AF65-F5344CB8AC3E}">
        <p14:creationId xmlns:p14="http://schemas.microsoft.com/office/powerpoint/2010/main" val="3360402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27540C16-2061-4DD5-87F8-D013711D6A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4959" cy="7003915"/>
          </a:xfr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C76621C2-27ED-4D41-97CB-10C3BCAA8D4D}"/>
              </a:ext>
            </a:extLst>
          </p:cNvPr>
          <p:cNvSpPr txBox="1"/>
          <p:nvPr/>
        </p:nvSpPr>
        <p:spPr>
          <a:xfrm>
            <a:off x="457200" y="1436914"/>
            <a:ext cx="74611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/>
              <a:t>“</a:t>
            </a:r>
            <a:r>
              <a:rPr lang="es-CO" b="1" dirty="0"/>
              <a:t>FORTALECIMIENTO DE LOS PROCESOS DE PLANIFICACIÓN Y ORDENAMIENTO TERRITORIAL MUNICIPAL EN LAS AREAS URBANAS Y RURAL DEL DEPARTAMENTO DE ARAUCA</a:t>
            </a:r>
            <a:r>
              <a:rPr lang="es-CO" b="1" dirty="0" smtClean="0"/>
              <a:t>”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b="1" dirty="0" smtClean="0"/>
              <a:t>ESTUDIO DE SUELOS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b="1" dirty="0" smtClean="0"/>
              <a:t>APOYO A LOS POT MUNICIPALES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b="1" dirty="0" smtClean="0"/>
              <a:t>FORMULACION POT DEPARTAMENTAL</a:t>
            </a:r>
            <a:endParaRPr lang="es-CO" b="1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99D4356D-E9A1-4F6E-974F-70171D55D4C7}"/>
              </a:ext>
            </a:extLst>
          </p:cNvPr>
          <p:cNvSpPr txBox="1"/>
          <p:nvPr/>
        </p:nvSpPr>
        <p:spPr>
          <a:xfrm>
            <a:off x="2769577" y="3385038"/>
            <a:ext cx="4360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/>
              <a:t>3.435.507.888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1CE97F6E-865F-4004-A3B4-EDAAC5083F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6060" y="4737370"/>
            <a:ext cx="3210315" cy="1731524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3D27E0FE-EADD-4B73-997B-48CEF5A5AD4F}"/>
              </a:ext>
            </a:extLst>
          </p:cNvPr>
          <p:cNvSpPr txBox="1"/>
          <p:nvPr/>
        </p:nvSpPr>
        <p:spPr>
          <a:xfrm>
            <a:off x="3050930" y="4191528"/>
            <a:ext cx="3613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24 meses</a:t>
            </a:r>
          </a:p>
        </p:txBody>
      </p:sp>
    </p:spTree>
    <p:extLst>
      <p:ext uri="{BB962C8B-B14F-4D97-AF65-F5344CB8AC3E}">
        <p14:creationId xmlns:p14="http://schemas.microsoft.com/office/powerpoint/2010/main" val="1193788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27540C16-2061-4DD5-87F8-D013711D6A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959" y="13063"/>
            <a:ext cx="12224959" cy="7003915"/>
          </a:xfr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C76621C2-27ED-4D41-97CB-10C3BCAA8D4D}"/>
              </a:ext>
            </a:extLst>
          </p:cNvPr>
          <p:cNvSpPr txBox="1"/>
          <p:nvPr/>
        </p:nvSpPr>
        <p:spPr>
          <a:xfrm>
            <a:off x="553167" y="1911859"/>
            <a:ext cx="72860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FORMULACION  DE LOS ESTUDIOS DE MOVILIDAD Y ESPACIO PUBLICO PARA LOS MUNICIPIOS DEL DEPARTAMENTO</a:t>
            </a:r>
            <a:endParaRPr lang="es-CO" b="1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99D4356D-E9A1-4F6E-974F-70171D55D4C7}"/>
              </a:ext>
            </a:extLst>
          </p:cNvPr>
          <p:cNvSpPr txBox="1"/>
          <p:nvPr/>
        </p:nvSpPr>
        <p:spPr>
          <a:xfrm>
            <a:off x="2769577" y="3341076"/>
            <a:ext cx="4360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/>
              <a:t>1.000.000.000,00</a:t>
            </a:r>
            <a:r>
              <a:rPr lang="es-CO" dirty="0" smtClean="0"/>
              <a:t> </a:t>
            </a:r>
            <a:endParaRPr lang="es-CO" sz="24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308A1B81-392B-44E2-8277-6E7A68E94010}"/>
              </a:ext>
            </a:extLst>
          </p:cNvPr>
          <p:cNvSpPr txBox="1"/>
          <p:nvPr/>
        </p:nvSpPr>
        <p:spPr>
          <a:xfrm>
            <a:off x="3059725" y="4233029"/>
            <a:ext cx="18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SEIS </a:t>
            </a:r>
            <a:r>
              <a:rPr lang="es-CO" dirty="0"/>
              <a:t>(</a:t>
            </a:r>
            <a:r>
              <a:rPr lang="es-CO" dirty="0" smtClean="0"/>
              <a:t>06) </a:t>
            </a:r>
            <a:r>
              <a:rPr lang="es-CO" dirty="0"/>
              <a:t>MESES</a:t>
            </a:r>
          </a:p>
        </p:txBody>
      </p:sp>
      <p:sp>
        <p:nvSpPr>
          <p:cNvPr id="8" name="AutoShape 4" descr="Resultado de imagen para ASISTENCIA TECNICA MUNICIPAL">
            <a:extLst>
              <a:ext uri="{FF2B5EF4-FFF2-40B4-BE49-F238E27FC236}">
                <a16:creationId xmlns:a16="http://schemas.microsoft.com/office/drawing/2014/main" xmlns="" id="{F97A6387-D138-4995-9153-06CC5B027EF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0630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27540C16-2061-4DD5-87F8-D013711D6A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959" y="28053"/>
            <a:ext cx="12224959" cy="7003915"/>
          </a:xfr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C76621C2-27ED-4D41-97CB-10C3BCAA8D4D}"/>
              </a:ext>
            </a:extLst>
          </p:cNvPr>
          <p:cNvSpPr txBox="1"/>
          <p:nvPr/>
        </p:nvSpPr>
        <p:spPr>
          <a:xfrm>
            <a:off x="553167" y="1911859"/>
            <a:ext cx="72860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/>
              <a:t>“</a:t>
            </a:r>
            <a:r>
              <a:rPr lang="es-CO" b="1" dirty="0"/>
              <a:t>ASISTENCIA TECNICA MUNICIPAL COMO APOYO A LA GESTIÓN TERRITORIAL Y EL FORTALECIMIENTO DE LOS MUNICIPIOS DEL DEPARTAMENTO DE ARAUCA”.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99D4356D-E9A1-4F6E-974F-70171D55D4C7}"/>
              </a:ext>
            </a:extLst>
          </p:cNvPr>
          <p:cNvSpPr txBox="1"/>
          <p:nvPr/>
        </p:nvSpPr>
        <p:spPr>
          <a:xfrm>
            <a:off x="2769577" y="3341076"/>
            <a:ext cx="4360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/>
              <a:t>239.974.200,00</a:t>
            </a:r>
            <a:r>
              <a:rPr lang="es-CO" dirty="0"/>
              <a:t> </a:t>
            </a:r>
            <a:endParaRPr lang="es-CO" sz="24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308A1B81-392B-44E2-8277-6E7A68E94010}"/>
              </a:ext>
            </a:extLst>
          </p:cNvPr>
          <p:cNvSpPr txBox="1"/>
          <p:nvPr/>
        </p:nvSpPr>
        <p:spPr>
          <a:xfrm>
            <a:off x="3059724" y="4233029"/>
            <a:ext cx="2883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/>
              <a:t>TRES (03) MESES</a:t>
            </a:r>
          </a:p>
        </p:txBody>
      </p:sp>
      <p:pic>
        <p:nvPicPr>
          <p:cNvPr id="3074" name="Picture 2" descr="Imagen relacionada">
            <a:extLst>
              <a:ext uri="{FF2B5EF4-FFF2-40B4-BE49-F238E27FC236}">
                <a16:creationId xmlns:a16="http://schemas.microsoft.com/office/drawing/2014/main" xmlns="" id="{13B124C4-8CCC-4F73-8063-41F5FEE4C7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6604" y="2577829"/>
            <a:ext cx="3161490" cy="172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4" descr="Resultado de imagen para ASISTENCIA TECNICA MUNICIPAL">
            <a:extLst>
              <a:ext uri="{FF2B5EF4-FFF2-40B4-BE49-F238E27FC236}">
                <a16:creationId xmlns:a16="http://schemas.microsoft.com/office/drawing/2014/main" xmlns="" id="{F97A6387-D138-4995-9153-06CC5B027EF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3CD7D29D-3BC6-47C7-8F3D-3A1A9D1554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6604" y="4724398"/>
            <a:ext cx="3161490" cy="1783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01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27540C16-2061-4DD5-87F8-D013711D6A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825"/>
            <a:ext cx="12224959" cy="7003915"/>
          </a:xfr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99D4356D-E9A1-4F6E-974F-70171D55D4C7}"/>
              </a:ext>
            </a:extLst>
          </p:cNvPr>
          <p:cNvSpPr txBox="1"/>
          <p:nvPr/>
        </p:nvSpPr>
        <p:spPr>
          <a:xfrm>
            <a:off x="2730667" y="3503232"/>
            <a:ext cx="4360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 smtClean="0"/>
              <a:t>1.347.000.000</a:t>
            </a:r>
            <a:endParaRPr lang="es-CO" sz="3200" b="1" dirty="0"/>
          </a:p>
        </p:txBody>
      </p:sp>
      <p:sp>
        <p:nvSpPr>
          <p:cNvPr id="6" name="8 CuadroTexto">
            <a:extLst>
              <a:ext uri="{FF2B5EF4-FFF2-40B4-BE49-F238E27FC236}">
                <a16:creationId xmlns:a16="http://schemas.microsoft.com/office/drawing/2014/main" xmlns="" id="{82D1EB0D-B116-40ED-AA62-92E99558E8D0}"/>
              </a:ext>
            </a:extLst>
          </p:cNvPr>
          <p:cNvSpPr txBox="1"/>
          <p:nvPr/>
        </p:nvSpPr>
        <p:spPr>
          <a:xfrm>
            <a:off x="620415" y="2025904"/>
            <a:ext cx="7572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“IMPLEMENTACIÓN DE ESTRATEGIAS DE PROMOCIÓN Y DESARROLLO DEL TURISMO SOSTENIBLE EN EL DEPARTAMENTO DE ARAUCA”</a:t>
            </a:r>
          </a:p>
          <a:p>
            <a:endParaRPr lang="es-CO" b="1" dirty="0"/>
          </a:p>
          <a:p>
            <a:endParaRPr lang="es-CO" b="1" dirty="0"/>
          </a:p>
          <a:p>
            <a:endParaRPr lang="es-CO" b="1" dirty="0"/>
          </a:p>
        </p:txBody>
      </p:sp>
      <p:pic>
        <p:nvPicPr>
          <p:cNvPr id="7" name="2 Imagen">
            <a:extLst>
              <a:ext uri="{FF2B5EF4-FFF2-40B4-BE49-F238E27FC236}">
                <a16:creationId xmlns:a16="http://schemas.microsoft.com/office/drawing/2014/main" xmlns="" id="{91300EF6-C3BA-4F28-B337-E123E060F5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753" y="3686782"/>
            <a:ext cx="5202573" cy="1955045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43B90F04-60BE-43D1-85E0-C90A79DBBA2C}"/>
              </a:ext>
            </a:extLst>
          </p:cNvPr>
          <p:cNvSpPr/>
          <p:nvPr/>
        </p:nvSpPr>
        <p:spPr>
          <a:xfrm>
            <a:off x="2950723" y="4396887"/>
            <a:ext cx="313528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00" b="1" dirty="0" smtClean="0"/>
              <a:t>DOCE (12) MESES</a:t>
            </a:r>
            <a:r>
              <a:rPr lang="es-CO" sz="2000" dirty="0" smtClean="0"/>
              <a:t>. </a:t>
            </a:r>
            <a:endParaRPr lang="es-CO" sz="2000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9117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27540C16-2061-4DD5-87F8-D013711D6A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4959" cy="7003915"/>
          </a:xfr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99D4356D-E9A1-4F6E-974F-70171D55D4C7}"/>
              </a:ext>
            </a:extLst>
          </p:cNvPr>
          <p:cNvSpPr txBox="1"/>
          <p:nvPr/>
        </p:nvSpPr>
        <p:spPr>
          <a:xfrm>
            <a:off x="2769577" y="3385038"/>
            <a:ext cx="4360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/>
              <a:t>3.435.507.888</a:t>
            </a:r>
          </a:p>
        </p:txBody>
      </p:sp>
      <p:pic>
        <p:nvPicPr>
          <p:cNvPr id="8" name="20 Imagen">
            <a:extLst>
              <a:ext uri="{FF2B5EF4-FFF2-40B4-BE49-F238E27FC236}">
                <a16:creationId xmlns:a16="http://schemas.microsoft.com/office/drawing/2014/main" xmlns="" id="{84C83E17-253D-4904-97E8-6FEEE57DFBB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8177" b="17385"/>
          <a:stretch/>
        </p:blipFill>
        <p:spPr>
          <a:xfrm rot="10800000" flipV="1">
            <a:off x="8906517" y="2436483"/>
            <a:ext cx="2073307" cy="1254453"/>
          </a:xfrm>
          <a:prstGeom prst="rect">
            <a:avLst/>
          </a:prstGeom>
        </p:spPr>
      </p:pic>
      <p:pic>
        <p:nvPicPr>
          <p:cNvPr id="9" name="22 Imagen">
            <a:extLst>
              <a:ext uri="{FF2B5EF4-FFF2-40B4-BE49-F238E27FC236}">
                <a16:creationId xmlns:a16="http://schemas.microsoft.com/office/drawing/2014/main" xmlns="" id="{E62CC800-5281-4D87-9A41-15C7B9D413A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468"/>
          <a:stretch/>
        </p:blipFill>
        <p:spPr>
          <a:xfrm rot="10800000" flipV="1">
            <a:off x="7390248" y="4050899"/>
            <a:ext cx="2073307" cy="1182107"/>
          </a:xfrm>
          <a:prstGeom prst="rect">
            <a:avLst/>
          </a:prstGeom>
        </p:spPr>
      </p:pic>
      <p:pic>
        <p:nvPicPr>
          <p:cNvPr id="10" name="23 Imagen">
            <a:extLst>
              <a:ext uri="{FF2B5EF4-FFF2-40B4-BE49-F238E27FC236}">
                <a16:creationId xmlns:a16="http://schemas.microsoft.com/office/drawing/2014/main" xmlns="" id="{C023AB17-50B6-4160-8B3A-7A140DE1746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7186"/>
          <a:stretch/>
        </p:blipFill>
        <p:spPr>
          <a:xfrm rot="10800000" flipV="1">
            <a:off x="9056487" y="5552335"/>
            <a:ext cx="2073307" cy="1132251"/>
          </a:xfrm>
          <a:prstGeom prst="rect">
            <a:avLst/>
          </a:prstGeom>
        </p:spPr>
      </p:pic>
      <p:pic>
        <p:nvPicPr>
          <p:cNvPr id="11" name="24 Imagen">
            <a:extLst>
              <a:ext uri="{FF2B5EF4-FFF2-40B4-BE49-F238E27FC236}">
                <a16:creationId xmlns:a16="http://schemas.microsoft.com/office/drawing/2014/main" xmlns="" id="{0C12AFDB-B71D-41EB-959A-F2E591630EB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444"/>
          <a:stretch/>
        </p:blipFill>
        <p:spPr>
          <a:xfrm rot="10800000" flipV="1">
            <a:off x="9943169" y="4050900"/>
            <a:ext cx="2073307" cy="1182107"/>
          </a:xfrm>
          <a:prstGeom prst="rect">
            <a:avLst/>
          </a:prstGeom>
        </p:spPr>
      </p:pic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xmlns="" id="{E67F1CB6-02C4-493E-9DEF-A0E21D4F56FE}"/>
              </a:ext>
            </a:extLst>
          </p:cNvPr>
          <p:cNvSpPr/>
          <p:nvPr/>
        </p:nvSpPr>
        <p:spPr>
          <a:xfrm>
            <a:off x="419600" y="1631394"/>
            <a:ext cx="6878016" cy="35145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F72C453A-4AC0-4CA2-86B6-C7EEDE89B81D}"/>
              </a:ext>
            </a:extLst>
          </p:cNvPr>
          <p:cNvSpPr txBox="1"/>
          <p:nvPr/>
        </p:nvSpPr>
        <p:spPr>
          <a:xfrm>
            <a:off x="975602" y="1827606"/>
            <a:ext cx="59350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</a:rPr>
              <a:t>COMPETITIVIDAD</a:t>
            </a:r>
          </a:p>
          <a:p>
            <a:pPr algn="ctr"/>
            <a:endParaRPr lang="es-CO" dirty="0">
              <a:solidFill>
                <a:schemeClr val="bg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CO" sz="2000" dirty="0">
                <a:solidFill>
                  <a:schemeClr val="bg1"/>
                </a:solidFill>
              </a:rPr>
              <a:t>Fortalecimiento de la corporación de turismo de Tame: Plan de Acción y sostenibilidad.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CO" sz="2000" dirty="0">
                <a:solidFill>
                  <a:schemeClr val="bg1"/>
                </a:solidFill>
              </a:rPr>
              <a:t>Diseño de productos turísticos: Avistamiento de Aves – Ruta Experiencial del Cacao y Cantos de Vaquería.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CO" sz="2000" dirty="0">
                <a:solidFill>
                  <a:schemeClr val="bg1"/>
                </a:solidFill>
              </a:rPr>
              <a:t>Fortalecimiento empresarial entrenamiento en manejo de empresas Turísticas. </a:t>
            </a:r>
          </a:p>
        </p:txBody>
      </p:sp>
    </p:spTree>
    <p:extLst>
      <p:ext uri="{BB962C8B-B14F-4D97-AF65-F5344CB8AC3E}">
        <p14:creationId xmlns:p14="http://schemas.microsoft.com/office/powerpoint/2010/main" val="3679239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27540C16-2061-4DD5-87F8-D013711D6A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63"/>
            <a:ext cx="12224959" cy="7003915"/>
          </a:xfr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C76621C2-27ED-4D41-97CB-10C3BCAA8D4D}"/>
              </a:ext>
            </a:extLst>
          </p:cNvPr>
          <p:cNvSpPr txBox="1"/>
          <p:nvPr/>
        </p:nvSpPr>
        <p:spPr>
          <a:xfrm>
            <a:off x="729762" y="2013438"/>
            <a:ext cx="6312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/>
              <a:t>Plan de Ordenamiento Departamental.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99D4356D-E9A1-4F6E-974F-70171D55D4C7}"/>
              </a:ext>
            </a:extLst>
          </p:cNvPr>
          <p:cNvSpPr txBox="1"/>
          <p:nvPr/>
        </p:nvSpPr>
        <p:spPr>
          <a:xfrm>
            <a:off x="2769577" y="3385038"/>
            <a:ext cx="4360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/>
              <a:t>3.435.507.888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960AF1D7-C553-4CD7-A53D-823E4C74835A}"/>
              </a:ext>
            </a:extLst>
          </p:cNvPr>
          <p:cNvSpPr txBox="1"/>
          <p:nvPr/>
        </p:nvSpPr>
        <p:spPr>
          <a:xfrm>
            <a:off x="483327" y="1227910"/>
            <a:ext cx="8713428" cy="4338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b="1" dirty="0"/>
              <a:t>PROMOCIÓN y GESTIÓN INSTITUCIONAL</a:t>
            </a:r>
          </a:p>
          <a:p>
            <a:pPr algn="ctr"/>
            <a:endParaRPr lang="es-CO" dirty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CO" dirty="0" smtClean="0"/>
              <a:t>Material </a:t>
            </a:r>
            <a:r>
              <a:rPr lang="es-CO" dirty="0"/>
              <a:t>promocional: Video, comercial, imágenes graficas.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CO" dirty="0"/>
              <a:t>Gestión ante el fondo nacional del turismo del proyecto FNTP 757 2017 en el que se incluye la promoción del departamento de Arauca en: Salas de cine de las ciudades de Villavicencio, Bogotá y Bucaramanga, Promoción en los aeropuertos de Cúcuta, Bogotá y Bucaramanga, Pauta en medios Digitales y </a:t>
            </a:r>
            <a:r>
              <a:rPr lang="es-CO" dirty="0" err="1"/>
              <a:t>Fam</a:t>
            </a:r>
            <a:r>
              <a:rPr lang="es-CO" dirty="0"/>
              <a:t> Trip de avistadores de aves, influenciadores de viaje y agentes de viaje mayoristas.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CO" dirty="0"/>
              <a:t>Estrategia de corredores turísticos, validación del corredor y aprobación del corredor.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CO" dirty="0"/>
              <a:t>Gestión para la inclusión de instituciones educativas en el programa amigos del turismo.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CO" dirty="0"/>
              <a:t>Gestión para la implementación del sistema de información turística nacional CITUR. </a:t>
            </a:r>
          </a:p>
          <a:p>
            <a:endParaRPr lang="es-CO" dirty="0">
              <a:solidFill>
                <a:schemeClr val="bg1"/>
              </a:solidFill>
            </a:endParaRPr>
          </a:p>
          <a:p>
            <a:endParaRPr lang="es-CO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dirty="0">
              <a:solidFill>
                <a:schemeClr val="bg1"/>
              </a:solidFill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90494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27540C16-2061-4DD5-87F8-D013711D6A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4959" cy="7003915"/>
          </a:xfrm>
        </p:spPr>
      </p:pic>
      <p:sp>
        <p:nvSpPr>
          <p:cNvPr id="3" name="8 CuadroTexto">
            <a:extLst>
              <a:ext uri="{FF2B5EF4-FFF2-40B4-BE49-F238E27FC236}">
                <a16:creationId xmlns:a16="http://schemas.microsoft.com/office/drawing/2014/main" xmlns="" id="{7EE40DD1-5C55-420C-9268-4C33720E5DE4}"/>
              </a:ext>
            </a:extLst>
          </p:cNvPr>
          <p:cNvSpPr txBox="1"/>
          <p:nvPr/>
        </p:nvSpPr>
        <p:spPr>
          <a:xfrm>
            <a:off x="620416" y="1835942"/>
            <a:ext cx="74243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ADECUACIÓN, REHABILITACIÓN Y RECUPERACIÓN URBANISTICA Y DE ZONAS VERDES DEL PARQUE ECOTURISTICO DEL MUNICIPIO DE TAME.</a:t>
            </a:r>
          </a:p>
          <a:p>
            <a:endParaRPr lang="es-CO" b="1" dirty="0"/>
          </a:p>
          <a:p>
            <a:endParaRPr lang="es-CO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2D4C099D-BB61-4671-BB33-EF692CD9786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813" y="4632062"/>
            <a:ext cx="3206830" cy="194164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B741991E-8DC2-4C42-B3FA-1B8F2C4914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5740" y="3913901"/>
            <a:ext cx="2175276" cy="143632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C0010B7C-1BC8-46F5-AAF3-93327D71CE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8813" y="2553934"/>
            <a:ext cx="3206830" cy="1896046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A9B18F11-3B06-44EB-9AED-D59E3C41AAE9}"/>
              </a:ext>
            </a:extLst>
          </p:cNvPr>
          <p:cNvSpPr/>
          <p:nvPr/>
        </p:nvSpPr>
        <p:spPr>
          <a:xfrm>
            <a:off x="2620581" y="3340958"/>
            <a:ext cx="33132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/>
              <a:t> </a:t>
            </a:r>
            <a:r>
              <a:rPr lang="es-CO" sz="2800" b="1" dirty="0"/>
              <a:t>1.732.500.000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9F68B79B-AD4D-4AA1-A520-9A7EEFE444E2}"/>
              </a:ext>
            </a:extLst>
          </p:cNvPr>
          <p:cNvSpPr txBox="1"/>
          <p:nvPr/>
        </p:nvSpPr>
        <p:spPr>
          <a:xfrm>
            <a:off x="2996120" y="4232998"/>
            <a:ext cx="169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/>
              <a:t>SEIS (06) MESES</a:t>
            </a:r>
          </a:p>
        </p:txBody>
      </p:sp>
    </p:spTree>
    <p:extLst>
      <p:ext uri="{BB962C8B-B14F-4D97-AF65-F5344CB8AC3E}">
        <p14:creationId xmlns:p14="http://schemas.microsoft.com/office/powerpoint/2010/main" val="28870876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1026</Words>
  <Application>Microsoft Office PowerPoint</Application>
  <PresentationFormat>Panorámica</PresentationFormat>
  <Paragraphs>124</Paragraphs>
  <Slides>27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Tahoma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MONICA GALINDEZ (OCAD)</dc:creator>
  <cp:lastModifiedBy>Windows 7</cp:lastModifiedBy>
  <cp:revision>74</cp:revision>
  <dcterms:created xsi:type="dcterms:W3CDTF">2017-08-24T20:19:06Z</dcterms:created>
  <dcterms:modified xsi:type="dcterms:W3CDTF">2017-08-26T14:00:28Z</dcterms:modified>
</cp:coreProperties>
</file>